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75" r:id="rId3"/>
    <p:sldId id="286" r:id="rId4"/>
    <p:sldId id="296" r:id="rId5"/>
    <p:sldId id="295" r:id="rId6"/>
    <p:sldId id="292" r:id="rId7"/>
    <p:sldId id="297" r:id="rId8"/>
    <p:sldId id="287" r:id="rId9"/>
    <p:sldId id="299" r:id="rId10"/>
    <p:sldId id="300" r:id="rId11"/>
    <p:sldId id="301" r:id="rId12"/>
    <p:sldId id="313" r:id="rId13"/>
    <p:sldId id="317" r:id="rId14"/>
    <p:sldId id="318" r:id="rId15"/>
    <p:sldId id="319" r:id="rId16"/>
    <p:sldId id="325" r:id="rId17"/>
    <p:sldId id="320" r:id="rId18"/>
    <p:sldId id="312" r:id="rId19"/>
    <p:sldId id="321" r:id="rId20"/>
    <p:sldId id="324" r:id="rId21"/>
    <p:sldId id="323" r:id="rId22"/>
    <p:sldId id="322" r:id="rId23"/>
    <p:sldId id="302" r:id="rId24"/>
    <p:sldId id="304" r:id="rId25"/>
    <p:sldId id="308" r:id="rId26"/>
    <p:sldId id="309" r:id="rId27"/>
    <p:sldId id="310" r:id="rId28"/>
    <p:sldId id="311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F5E0"/>
    <a:srgbClr val="3AEFCC"/>
    <a:srgbClr val="52F1D2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3C154-A47A-412C-A3DD-8FA6308A8062}" v="540" dt="2024-05-26T20:39:14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4626"/>
  </p:normalViewPr>
  <p:slideViewPr>
    <p:cSldViewPr snapToGrid="0">
      <p:cViewPr varScale="1">
        <p:scale>
          <a:sx n="105" d="100"/>
          <a:sy n="105" d="100"/>
        </p:scale>
        <p:origin x="111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6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979" y="973979"/>
            <a:ext cx="7631368" cy="1533433"/>
          </a:xfrm>
        </p:spPr>
        <p:txBody>
          <a:bodyPr/>
          <a:lstStyle/>
          <a:p>
            <a:r>
              <a:rPr lang="ko-KR" altLang="en-US" sz="5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의류 쇼핑몰</a:t>
            </a:r>
            <a:br>
              <a:rPr lang="en-US" altLang="ko-KR" sz="5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5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인프라 구축</a:t>
            </a:r>
            <a:endParaRPr lang="en-US" sz="5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193" y="2663836"/>
            <a:ext cx="5677101" cy="765164"/>
          </a:xfrm>
        </p:spPr>
        <p:txBody>
          <a:bodyPr/>
          <a:lstStyle/>
          <a:p>
            <a:r>
              <a:rPr 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Analytics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환경의 컨테이너 기반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 설계 및 구현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Subtitle 6">
            <a:extLst>
              <a:ext uri="{FF2B5EF4-FFF2-40B4-BE49-F238E27FC236}">
                <a16:creationId xmlns:a16="http://schemas.microsoft.com/office/drawing/2014/main" id="{2FB922E8-6CF9-1A99-E1E0-B9243EBBADA2}"/>
              </a:ext>
            </a:extLst>
          </p:cNvPr>
          <p:cNvSpPr txBox="1">
            <a:spLocks/>
          </p:cNvSpPr>
          <p:nvPr/>
        </p:nvSpPr>
        <p:spPr>
          <a:xfrm>
            <a:off x="460593" y="6383488"/>
            <a:ext cx="1925991" cy="474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김건호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799" y="2254369"/>
            <a:ext cx="3914586" cy="746101"/>
          </a:xfrm>
        </p:spPr>
        <p:txBody>
          <a:bodyPr/>
          <a:lstStyle/>
          <a:p>
            <a:r>
              <a:rPr lang="ko-KR" altLang="en-US" dirty="0"/>
              <a:t>프로젝트 구현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191865"/>
            <a:ext cx="3979653" cy="6196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아키텍처</a:t>
            </a:r>
            <a:endParaRPr lang="en-US" sz="2800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3AEFCC"/>
                </a:solidFill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843B2A1-97AA-E448-4BC7-6FC452E92EAC}"/>
              </a:ext>
            </a:extLst>
          </p:cNvPr>
          <p:cNvSpPr txBox="1">
            <a:spLocks/>
          </p:cNvSpPr>
          <p:nvPr/>
        </p:nvSpPr>
        <p:spPr>
          <a:xfrm>
            <a:off x="6095999" y="4002918"/>
            <a:ext cx="3914585" cy="619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아키텍처 상세 설명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E2B5F-3A1A-F08D-7DEA-075FC5E89B9B}"/>
              </a:ext>
            </a:extLst>
          </p:cNvPr>
          <p:cNvSpPr txBox="1"/>
          <p:nvPr/>
        </p:nvSpPr>
        <p:spPr>
          <a:xfrm>
            <a:off x="5244800" y="2354139"/>
            <a:ext cx="62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35097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110AB9B5-FB95-5811-3DFD-985419AC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82" y="1411119"/>
            <a:ext cx="11208589" cy="5203987"/>
          </a:xfrm>
          <a:prstGeom prst="rect">
            <a:avLst/>
          </a:prstGeom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dirty="0"/>
              <a:t>전체 아키텍처</a:t>
            </a:r>
            <a:endParaRPr lang="en-US" sz="2400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F58DCD-1E36-3A89-A615-FD753C2E998D}"/>
              </a:ext>
            </a:extLst>
          </p:cNvPr>
          <p:cNvSpPr/>
          <p:nvPr/>
        </p:nvSpPr>
        <p:spPr>
          <a:xfrm>
            <a:off x="6400800" y="3076626"/>
            <a:ext cx="5202936" cy="250121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19C775-A453-6AF8-F3A6-6753AD7672A8}"/>
              </a:ext>
            </a:extLst>
          </p:cNvPr>
          <p:cNvSpPr/>
          <p:nvPr/>
        </p:nvSpPr>
        <p:spPr>
          <a:xfrm>
            <a:off x="142417" y="4754880"/>
            <a:ext cx="3012263" cy="57607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Placeholder 90">
            <a:extLst>
              <a:ext uri="{FF2B5EF4-FFF2-40B4-BE49-F238E27FC236}">
                <a16:creationId xmlns:a16="http://schemas.microsoft.com/office/drawing/2014/main" id="{CC1F1FCD-A913-3CFA-369D-C1A68157204F}"/>
              </a:ext>
            </a:extLst>
          </p:cNvPr>
          <p:cNvSpPr txBox="1">
            <a:spLocks/>
          </p:cNvSpPr>
          <p:nvPr/>
        </p:nvSpPr>
        <p:spPr>
          <a:xfrm>
            <a:off x="8011456" y="2535575"/>
            <a:ext cx="2173544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/>
              <a:t>데이터 분석</a:t>
            </a:r>
          </a:p>
        </p:txBody>
      </p:sp>
      <p:sp>
        <p:nvSpPr>
          <p:cNvPr id="19" name="Text Placeholder 90">
            <a:extLst>
              <a:ext uri="{FF2B5EF4-FFF2-40B4-BE49-F238E27FC236}">
                <a16:creationId xmlns:a16="http://schemas.microsoft.com/office/drawing/2014/main" id="{F8578D47-2D65-9F7D-7D05-64C4FDA6BC48}"/>
              </a:ext>
            </a:extLst>
          </p:cNvPr>
          <p:cNvSpPr txBox="1">
            <a:spLocks/>
          </p:cNvSpPr>
          <p:nvPr/>
        </p:nvSpPr>
        <p:spPr>
          <a:xfrm>
            <a:off x="1458226" y="5420655"/>
            <a:ext cx="1242770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/>
              <a:t>모니터링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F1C067-A4B5-3A37-AE63-1A663D59B8F7}"/>
              </a:ext>
            </a:extLst>
          </p:cNvPr>
          <p:cNvSpPr/>
          <p:nvPr/>
        </p:nvSpPr>
        <p:spPr>
          <a:xfrm>
            <a:off x="142417" y="2807208"/>
            <a:ext cx="3094559" cy="160292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Placeholder 90">
            <a:extLst>
              <a:ext uri="{FF2B5EF4-FFF2-40B4-BE49-F238E27FC236}">
                <a16:creationId xmlns:a16="http://schemas.microsoft.com/office/drawing/2014/main" id="{1C23C10B-4927-2CF4-50E6-EEC24566BD88}"/>
              </a:ext>
            </a:extLst>
          </p:cNvPr>
          <p:cNvSpPr txBox="1">
            <a:spLocks/>
          </p:cNvSpPr>
          <p:nvPr/>
        </p:nvSpPr>
        <p:spPr>
          <a:xfrm>
            <a:off x="268782" y="2314884"/>
            <a:ext cx="1242770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/>
              <a:t>CI/CD</a:t>
            </a:r>
            <a:endParaRPr lang="ko-KR" altLang="en-US" cap="none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A30F8E-033B-E68D-ADDF-98A5DA39F344}"/>
              </a:ext>
            </a:extLst>
          </p:cNvPr>
          <p:cNvSpPr/>
          <p:nvPr/>
        </p:nvSpPr>
        <p:spPr>
          <a:xfrm>
            <a:off x="3410309" y="2627536"/>
            <a:ext cx="2875723" cy="3919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Placeholder 90">
            <a:extLst>
              <a:ext uri="{FF2B5EF4-FFF2-40B4-BE49-F238E27FC236}">
                <a16:creationId xmlns:a16="http://schemas.microsoft.com/office/drawing/2014/main" id="{72C96A11-5621-E7E7-341B-2628351F2B11}"/>
              </a:ext>
            </a:extLst>
          </p:cNvPr>
          <p:cNvSpPr txBox="1">
            <a:spLocks/>
          </p:cNvSpPr>
          <p:nvPr/>
        </p:nvSpPr>
        <p:spPr>
          <a:xfrm>
            <a:off x="5329690" y="2104371"/>
            <a:ext cx="1086772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/>
              <a:t>3tier</a:t>
            </a:r>
            <a:endParaRPr lang="ko-KR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23337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7" name="Text Placeholder 90">
            <a:extLst>
              <a:ext uri="{FF2B5EF4-FFF2-40B4-BE49-F238E27FC236}">
                <a16:creationId xmlns:a16="http://schemas.microsoft.com/office/drawing/2014/main" id="{73D42A63-95B3-ADAF-C502-35C43285B5F7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1957711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3</a:t>
            </a:r>
            <a:r>
              <a:rPr lang="en-US" altLang="ko-KR" sz="2400" cap="none" dirty="0"/>
              <a:t>tier</a:t>
            </a:r>
            <a:endParaRPr lang="ko-KR" altLang="en-US" sz="2400" cap="none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70987D-1265-8AA2-E819-3C850B7A88A8}"/>
              </a:ext>
            </a:extLst>
          </p:cNvPr>
          <p:cNvSpPr/>
          <p:nvPr/>
        </p:nvSpPr>
        <p:spPr>
          <a:xfrm>
            <a:off x="5829690" y="1739599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ADB721-A45D-0142-F83F-AF53E6351372}"/>
              </a:ext>
            </a:extLst>
          </p:cNvPr>
          <p:cNvSpPr/>
          <p:nvPr/>
        </p:nvSpPr>
        <p:spPr>
          <a:xfrm>
            <a:off x="5837988" y="3506256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04FCD-0F0F-817C-7311-F172994D6D09}"/>
              </a:ext>
            </a:extLst>
          </p:cNvPr>
          <p:cNvSpPr/>
          <p:nvPr/>
        </p:nvSpPr>
        <p:spPr>
          <a:xfrm>
            <a:off x="5829688" y="1739599"/>
            <a:ext cx="1003659" cy="14172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3tier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0A6534-DE86-DCE7-1758-B1C9126DCA92}"/>
              </a:ext>
            </a:extLst>
          </p:cNvPr>
          <p:cNvSpPr/>
          <p:nvPr/>
        </p:nvSpPr>
        <p:spPr>
          <a:xfrm>
            <a:off x="5829688" y="3506256"/>
            <a:ext cx="1003659" cy="14172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컨테이너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30E295-16AA-D6D2-BD1E-6520B54B0AE3}"/>
              </a:ext>
            </a:extLst>
          </p:cNvPr>
          <p:cNvSpPr txBox="1"/>
          <p:nvPr/>
        </p:nvSpPr>
        <p:spPr>
          <a:xfrm>
            <a:off x="6991871" y="1786500"/>
            <a:ext cx="4216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/>
              <a:t>Web, app, </a:t>
            </a:r>
            <a:r>
              <a:rPr lang="en-US" altLang="ko-KR" sz="1600" spc="-150" dirty="0" err="1"/>
              <a:t>db</a:t>
            </a:r>
            <a:r>
              <a:rPr lang="en-US" altLang="ko-KR" sz="1600" spc="-150" dirty="0"/>
              <a:t> 3</a:t>
            </a:r>
            <a:r>
              <a:rPr lang="ko-KR" altLang="en-US" sz="1600" spc="-150" dirty="0"/>
              <a:t>계층 분리</a:t>
            </a:r>
            <a:endParaRPr lang="en-US" altLang="ko-KR" sz="1600" spc="-15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/>
              <a:t>부한 분산을 위한 로드 </a:t>
            </a:r>
            <a:r>
              <a:rPr lang="ko-KR" altLang="en-US" sz="1600" spc="-150" dirty="0" err="1"/>
              <a:t>밸런싱</a:t>
            </a:r>
            <a:endParaRPr lang="en-US" altLang="ko-KR" sz="1600" spc="-15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/>
              <a:t>고가용성을 위한 오토 스케일링</a:t>
            </a:r>
            <a:endParaRPr lang="en-US" altLang="ko-KR" sz="1600" spc="-1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1A9EB-173E-B527-0D31-4B837BCF1109}"/>
              </a:ext>
            </a:extLst>
          </p:cNvPr>
          <p:cNvSpPr txBox="1"/>
          <p:nvPr/>
        </p:nvSpPr>
        <p:spPr>
          <a:xfrm>
            <a:off x="6991871" y="3799378"/>
            <a:ext cx="4216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/>
              <a:t>관리를 위한 </a:t>
            </a:r>
            <a:r>
              <a:rPr lang="en-US" altLang="ko-KR" sz="1600" spc="-150" dirty="0"/>
              <a:t>ECS</a:t>
            </a:r>
            <a:r>
              <a:rPr lang="ko-KR" altLang="en-US" sz="1600" spc="-150" dirty="0"/>
              <a:t> 오케스트레이션 툴</a:t>
            </a:r>
            <a:endParaRPr lang="en-US" altLang="ko-KR" sz="1600" spc="-15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/>
              <a:t>ECR </a:t>
            </a:r>
            <a:r>
              <a:rPr lang="ko-KR" altLang="en-US" sz="1600" spc="-150" dirty="0"/>
              <a:t>이미지 저장소 구축</a:t>
            </a:r>
            <a:endParaRPr lang="en-US" altLang="ko-KR" sz="1600" spc="-150" dirty="0"/>
          </a:p>
        </p:txBody>
      </p:sp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CED14B2-65A3-EE83-F819-5F1FD635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1" y="1739599"/>
            <a:ext cx="4852061" cy="495385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95AC9A-7E08-B4C0-62AF-4045DDACE865}"/>
              </a:ext>
            </a:extLst>
          </p:cNvPr>
          <p:cNvSpPr/>
          <p:nvPr/>
        </p:nvSpPr>
        <p:spPr>
          <a:xfrm>
            <a:off x="5837988" y="5272913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9EFF61-80F2-BE93-B851-7C2777F5349E}"/>
              </a:ext>
            </a:extLst>
          </p:cNvPr>
          <p:cNvSpPr/>
          <p:nvPr/>
        </p:nvSpPr>
        <p:spPr>
          <a:xfrm>
            <a:off x="5829688" y="5272913"/>
            <a:ext cx="1003659" cy="14172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bastion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31228E-CF98-1C7F-52A0-A61E2F52CEEA}"/>
              </a:ext>
            </a:extLst>
          </p:cNvPr>
          <p:cNvSpPr txBox="1"/>
          <p:nvPr/>
        </p:nvSpPr>
        <p:spPr>
          <a:xfrm>
            <a:off x="6991871" y="5551513"/>
            <a:ext cx="4216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/>
              <a:t>보안을 위한 </a:t>
            </a:r>
            <a:r>
              <a:rPr lang="en-US" altLang="ko-KR" sz="1600" spc="-150" dirty="0"/>
              <a:t>bastion host </a:t>
            </a:r>
            <a:r>
              <a:rPr lang="ko-KR" altLang="en-US" sz="1600" spc="-150" dirty="0"/>
              <a:t>서버 구성</a:t>
            </a:r>
            <a:endParaRPr lang="en-US" altLang="ko-KR" sz="1600" spc="-15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/>
              <a:t>Nat</a:t>
            </a:r>
            <a:r>
              <a:rPr lang="ko-KR" altLang="en-US" sz="1600" spc="-150" dirty="0"/>
              <a:t>를 통한 </a:t>
            </a:r>
            <a:r>
              <a:rPr lang="en-US" altLang="ko-KR" sz="1600" spc="-150" dirty="0"/>
              <a:t>Session manager </a:t>
            </a:r>
            <a:r>
              <a:rPr lang="ko-KR" altLang="en-US" sz="1600" spc="-150" dirty="0"/>
              <a:t>연결</a:t>
            </a:r>
            <a:endParaRPr lang="en-US" altLang="ko-KR" sz="1600" spc="-150" dirty="0"/>
          </a:p>
        </p:txBody>
      </p:sp>
    </p:spTree>
    <p:extLst>
      <p:ext uri="{BB962C8B-B14F-4D97-AF65-F5344CB8AC3E}">
        <p14:creationId xmlns:p14="http://schemas.microsoft.com/office/powerpoint/2010/main" val="259685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7" name="Text Placeholder 90">
            <a:extLst>
              <a:ext uri="{FF2B5EF4-FFF2-40B4-BE49-F238E27FC236}">
                <a16:creationId xmlns:a16="http://schemas.microsoft.com/office/drawing/2014/main" id="{73D42A63-95B3-ADAF-C502-35C43285B5F7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2817247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cap="none" dirty="0"/>
              <a:t>3tier - </a:t>
            </a:r>
            <a:r>
              <a:rPr lang="ko-KR" altLang="en-US" sz="2400" cap="none" dirty="0"/>
              <a:t>네트워크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C94A968-B1F0-AB4D-8141-50D4D52B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313" y="1894018"/>
            <a:ext cx="5840441" cy="712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071F68-56FC-9699-1981-95BEAC4B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13" y="2702163"/>
            <a:ext cx="5840442" cy="2124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0F1B30-D514-C3E8-043A-70FBF5B5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313" y="4922444"/>
            <a:ext cx="5840441" cy="661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86B04B-B448-8843-DF5E-14C013BDD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312" y="5679701"/>
            <a:ext cx="5840441" cy="785231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86C3756-5AEF-1251-5838-542E3DACF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1" y="1739599"/>
            <a:ext cx="4852061" cy="49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28EADD-6D24-EEC8-9D69-13BDD04E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311" y="2360362"/>
            <a:ext cx="5840441" cy="2817232"/>
          </a:xfrm>
          <a:prstGeom prst="rect">
            <a:avLst/>
          </a:prstGeom>
        </p:spPr>
      </p:pic>
      <p:sp>
        <p:nvSpPr>
          <p:cNvPr id="10" name="Text Placeholder 90">
            <a:extLst>
              <a:ext uri="{FF2B5EF4-FFF2-40B4-BE49-F238E27FC236}">
                <a16:creationId xmlns:a16="http://schemas.microsoft.com/office/drawing/2014/main" id="{6B734419-FC2B-C619-B2E0-F545745EA901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3512191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cap="none" dirty="0"/>
              <a:t>3tier - </a:t>
            </a:r>
            <a:r>
              <a:rPr lang="ko-KR" altLang="en-US" sz="2400" dirty="0"/>
              <a:t>보안 그룹</a:t>
            </a:r>
            <a:endParaRPr lang="ko-KR" altLang="en-US" sz="2400" cap="none" dirty="0"/>
          </a:p>
        </p:txBody>
      </p:sp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A22C470-942A-D4CF-9781-4D36FC05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1" y="1739599"/>
            <a:ext cx="4852061" cy="49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90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5" name="Text Placeholder 90">
            <a:extLst>
              <a:ext uri="{FF2B5EF4-FFF2-40B4-BE49-F238E27FC236}">
                <a16:creationId xmlns:a16="http://schemas.microsoft.com/office/drawing/2014/main" id="{D9390103-1DC7-D79E-95E4-0DEFE6ED529F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2926975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cap="none" dirty="0"/>
              <a:t>3tier – ECS</a:t>
            </a:r>
            <a:endParaRPr lang="ko-KR" altLang="en-US" sz="2400" cap="none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2B2A470-0C6E-1C0F-13D9-1E1715C4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1" y="1739599"/>
            <a:ext cx="4852061" cy="4953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1BF3CF-064E-254E-ED29-9162DC02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123" y="592822"/>
            <a:ext cx="5817629" cy="1617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2A7A20-DBA2-C289-5903-A98F9B06E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123" y="2354263"/>
            <a:ext cx="5817629" cy="13633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54D00C-E89B-0E1E-E08A-D65244D9C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123" y="3861794"/>
            <a:ext cx="5817629" cy="28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33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5" name="Text Placeholder 90">
            <a:extLst>
              <a:ext uri="{FF2B5EF4-FFF2-40B4-BE49-F238E27FC236}">
                <a16:creationId xmlns:a16="http://schemas.microsoft.com/office/drawing/2014/main" id="{D9390103-1DC7-D79E-95E4-0DEFE6ED529F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2926975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cap="none" dirty="0"/>
              <a:t>3tier – bastion</a:t>
            </a:r>
            <a:endParaRPr lang="ko-KR" altLang="en-US" sz="2400" cap="none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2B2A470-0C6E-1C0F-13D9-1E1715C4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1" y="1739599"/>
            <a:ext cx="4852061" cy="4953853"/>
          </a:xfrm>
          <a:prstGeom prst="rect">
            <a:avLst/>
          </a:prstGeom>
        </p:spPr>
      </p:pic>
      <p:pic>
        <p:nvPicPr>
          <p:cNvPr id="8" name="그림 7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6394D7D5-DA36-F0A0-C2F5-E75D3E2EB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96" y="1739599"/>
            <a:ext cx="6225928" cy="124196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33CF288-51C4-8892-1301-CF188772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95" y="3557414"/>
            <a:ext cx="6197653" cy="266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5" name="Text Placeholder 90">
            <a:extLst>
              <a:ext uri="{FF2B5EF4-FFF2-40B4-BE49-F238E27FC236}">
                <a16:creationId xmlns:a16="http://schemas.microsoft.com/office/drawing/2014/main" id="{D9390103-1DC7-D79E-95E4-0DEFE6ED529F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340246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cap="none"/>
              <a:t>3tier - web, app</a:t>
            </a:r>
            <a:endParaRPr lang="ko-KR" altLang="en-US" sz="2400" cap="none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55945D-4C15-DC9D-3750-7D816DB5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704" y="898756"/>
            <a:ext cx="2711383" cy="2971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248D3B-CB0A-0FA7-7B05-FBE0E6F3C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602" y="4081158"/>
            <a:ext cx="3244485" cy="2429368"/>
          </a:xfrm>
          <a:prstGeom prst="rect">
            <a:avLst/>
          </a:prstGeom>
        </p:spPr>
      </p:pic>
      <p:pic>
        <p:nvPicPr>
          <p:cNvPr id="14" name="그림 13" descr="텍스트, 의류, 스크린샷, 청바지이(가) 표시된 사진&#10;&#10;자동 생성된 설명">
            <a:extLst>
              <a:ext uri="{FF2B5EF4-FFF2-40B4-BE49-F238E27FC236}">
                <a16:creationId xmlns:a16="http://schemas.microsoft.com/office/drawing/2014/main" id="{EE30EEA8-30E6-F781-981F-F1E38F59E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85" y="2221137"/>
            <a:ext cx="7523692" cy="34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7" name="Text Placeholder 90">
            <a:extLst>
              <a:ext uri="{FF2B5EF4-FFF2-40B4-BE49-F238E27FC236}">
                <a16:creationId xmlns:a16="http://schemas.microsoft.com/office/drawing/2014/main" id="{E5A430F1-6819-3AD3-8B94-8F14994672B9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2826391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CI/</a:t>
            </a:r>
            <a:r>
              <a:rPr lang="en-US" altLang="ko-KR" sz="2400" cap="none" dirty="0"/>
              <a:t>CD</a:t>
            </a:r>
            <a:endParaRPr lang="ko-KR" altLang="en-US" sz="2400" cap="none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B51DB6-F09C-7A74-52DE-93C6E3369975}"/>
              </a:ext>
            </a:extLst>
          </p:cNvPr>
          <p:cNvGrpSpPr/>
          <p:nvPr/>
        </p:nvGrpSpPr>
        <p:grpSpPr>
          <a:xfrm>
            <a:off x="6439556" y="2273309"/>
            <a:ext cx="4924946" cy="1417242"/>
            <a:chOff x="6439556" y="1766395"/>
            <a:chExt cx="4924946" cy="14172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0C9611-4B30-58F2-6173-27ADA9753694}"/>
                </a:ext>
              </a:extLst>
            </p:cNvPr>
            <p:cNvSpPr/>
            <p:nvPr/>
          </p:nvSpPr>
          <p:spPr>
            <a:xfrm>
              <a:off x="7443216" y="1766395"/>
              <a:ext cx="3921286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B431308-2D4D-E5A2-FEC2-776487227AF7}"/>
                </a:ext>
              </a:extLst>
            </p:cNvPr>
            <p:cNvSpPr/>
            <p:nvPr/>
          </p:nvSpPr>
          <p:spPr>
            <a:xfrm>
              <a:off x="6439556" y="1766395"/>
              <a:ext cx="1003659" cy="14172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파이프라인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9A519E-3E1F-E217-17B7-794B1C5B3167}"/>
                </a:ext>
              </a:extLst>
            </p:cNvPr>
            <p:cNvSpPr txBox="1"/>
            <p:nvPr/>
          </p:nvSpPr>
          <p:spPr>
            <a:xfrm>
              <a:off x="7568241" y="1813296"/>
              <a:ext cx="36403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spc="-150" dirty="0" err="1"/>
                <a:t>Github</a:t>
              </a:r>
              <a:r>
                <a:rPr lang="ko-KR" altLang="en-US" sz="1600" spc="-150" dirty="0"/>
                <a:t>를 통한 코드 버전 관리</a:t>
              </a:r>
              <a:endParaRPr lang="en-US" altLang="ko-KR" sz="1600" spc="-15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1600" spc="-15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spc="-150" dirty="0" err="1"/>
                <a:t>CodePipeline</a:t>
              </a:r>
              <a:r>
                <a:rPr lang="ko-KR" altLang="en-US" sz="1600" spc="-150" dirty="0"/>
                <a:t>을 통한 파이프라인 구성</a:t>
              </a:r>
              <a:endParaRPr lang="en-US" altLang="ko-KR" sz="1600" spc="-15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1600" spc="-15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spc="-150" dirty="0"/>
                <a:t>ECR </a:t>
              </a:r>
              <a:r>
                <a:rPr lang="ko-KR" altLang="en-US" sz="1600" spc="-150" dirty="0" err="1"/>
                <a:t>프라이빗</a:t>
              </a:r>
              <a:r>
                <a:rPr lang="ko-KR" altLang="en-US" sz="1600" spc="-150" dirty="0"/>
                <a:t> 레지스트리</a:t>
              </a:r>
              <a:endParaRPr lang="en-US" altLang="ko-KR" sz="1600" spc="-15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3C554B6-83BE-E2D5-9CA4-6256D14764DE}"/>
              </a:ext>
            </a:extLst>
          </p:cNvPr>
          <p:cNvGrpSpPr/>
          <p:nvPr/>
        </p:nvGrpSpPr>
        <p:grpSpPr>
          <a:xfrm>
            <a:off x="6439555" y="4231990"/>
            <a:ext cx="4933245" cy="1417242"/>
            <a:chOff x="6439555" y="3725076"/>
            <a:chExt cx="4933245" cy="141724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D777CD-5988-2ADB-496F-E1F45D78AF3A}"/>
                </a:ext>
              </a:extLst>
            </p:cNvPr>
            <p:cNvSpPr/>
            <p:nvPr/>
          </p:nvSpPr>
          <p:spPr>
            <a:xfrm>
              <a:off x="7443214" y="3725076"/>
              <a:ext cx="3929586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3BB8A5-C03F-A24F-AC3B-AEA5216A99E8}"/>
                </a:ext>
              </a:extLst>
            </p:cNvPr>
            <p:cNvSpPr/>
            <p:nvPr/>
          </p:nvSpPr>
          <p:spPr>
            <a:xfrm>
              <a:off x="6439555" y="3725076"/>
              <a:ext cx="1003659" cy="1417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알림</a:t>
              </a:r>
            </a:p>
          </p:txBody>
        </p:sp>
      </p:grpSp>
      <p:pic>
        <p:nvPicPr>
          <p:cNvPr id="22" name="그림 21" descr="도표, 텍스트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A1F06CA-75DD-FC75-09B4-E2897C81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9" y="2209301"/>
            <a:ext cx="5595604" cy="37068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CC18D3-A06F-E3E1-F3B1-1D83274FC863}"/>
              </a:ext>
            </a:extLst>
          </p:cNvPr>
          <p:cNvSpPr txBox="1"/>
          <p:nvPr/>
        </p:nvSpPr>
        <p:spPr>
          <a:xfrm>
            <a:off x="7443214" y="4278891"/>
            <a:ext cx="3640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/>
              <a:t>Code pipeline </a:t>
            </a:r>
            <a:r>
              <a:rPr lang="ko-KR" altLang="en-US" sz="1600" spc="-150" dirty="0"/>
              <a:t>상태 체크 알림 설정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/>
              <a:t>SNS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/>
              <a:t>ECR </a:t>
            </a:r>
            <a:r>
              <a:rPr lang="ko-KR" altLang="en-US" sz="1600" spc="-150" dirty="0" err="1"/>
              <a:t>프라이빗</a:t>
            </a:r>
            <a:r>
              <a:rPr lang="ko-KR" altLang="en-US" sz="1600" spc="-150" dirty="0"/>
              <a:t> 레지스트리</a:t>
            </a:r>
            <a:endParaRPr lang="en-US" altLang="ko-KR" sz="1600" spc="-150" dirty="0"/>
          </a:p>
        </p:txBody>
      </p:sp>
    </p:spTree>
    <p:extLst>
      <p:ext uri="{BB962C8B-B14F-4D97-AF65-F5344CB8AC3E}">
        <p14:creationId xmlns:p14="http://schemas.microsoft.com/office/powerpoint/2010/main" val="156176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7" name="Text Placeholder 90">
            <a:extLst>
              <a:ext uri="{FF2B5EF4-FFF2-40B4-BE49-F238E27FC236}">
                <a16:creationId xmlns:a16="http://schemas.microsoft.com/office/drawing/2014/main" id="{E5A430F1-6819-3AD3-8B94-8F14994672B9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4161415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CI</a:t>
            </a:r>
            <a:r>
              <a:rPr lang="en-US" altLang="ko-KR" sz="2400"/>
              <a:t>/</a:t>
            </a:r>
            <a:r>
              <a:rPr lang="en-US" altLang="ko-KR" sz="2400" cap="none"/>
              <a:t>CD – Code Pipeline</a:t>
            </a:r>
            <a:endParaRPr lang="ko-KR" altLang="en-US" sz="2400" cap="none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D8C2CE-A8EB-E10F-7CC3-33436F96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45" y="3573535"/>
            <a:ext cx="3615014" cy="2295558"/>
          </a:xfrm>
          <a:prstGeom prst="rect">
            <a:avLst/>
          </a:prstGeom>
        </p:spPr>
      </p:pic>
      <p:sp>
        <p:nvSpPr>
          <p:cNvPr id="9" name="Text Placeholder 90">
            <a:extLst>
              <a:ext uri="{FF2B5EF4-FFF2-40B4-BE49-F238E27FC236}">
                <a16:creationId xmlns:a16="http://schemas.microsoft.com/office/drawing/2014/main" id="{15A653CC-0E2F-3B46-FFF4-F74EFF5F4B55}"/>
              </a:ext>
            </a:extLst>
          </p:cNvPr>
          <p:cNvSpPr txBox="1">
            <a:spLocks/>
          </p:cNvSpPr>
          <p:nvPr/>
        </p:nvSpPr>
        <p:spPr>
          <a:xfrm>
            <a:off x="301085" y="2348235"/>
            <a:ext cx="2405767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/>
              <a:t>Code Pipeline</a:t>
            </a:r>
            <a:endParaRPr lang="ko-KR" altLang="en-US" cap="none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EE7082-10B0-B1A3-488F-D3B8E2865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19" y="3577072"/>
            <a:ext cx="3533363" cy="22963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763415-E5A2-C906-D4F9-F581109D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442" y="3573535"/>
            <a:ext cx="3392307" cy="2307041"/>
          </a:xfrm>
          <a:prstGeom prst="rect">
            <a:avLst/>
          </a:prstGeom>
        </p:spPr>
      </p:pic>
      <p:sp>
        <p:nvSpPr>
          <p:cNvPr id="19" name="Text Placeholder 90">
            <a:extLst>
              <a:ext uri="{FF2B5EF4-FFF2-40B4-BE49-F238E27FC236}">
                <a16:creationId xmlns:a16="http://schemas.microsoft.com/office/drawing/2014/main" id="{CF479CA5-07BE-ACDF-C0B0-A496F4F8F4FA}"/>
              </a:ext>
            </a:extLst>
          </p:cNvPr>
          <p:cNvSpPr txBox="1">
            <a:spLocks/>
          </p:cNvSpPr>
          <p:nvPr/>
        </p:nvSpPr>
        <p:spPr>
          <a:xfrm>
            <a:off x="547745" y="3032041"/>
            <a:ext cx="102502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/>
              <a:t>소스</a:t>
            </a:r>
            <a:endParaRPr lang="ko-KR" altLang="en-US" cap="none" dirty="0"/>
          </a:p>
        </p:txBody>
      </p:sp>
      <p:sp>
        <p:nvSpPr>
          <p:cNvPr id="20" name="Text Placeholder 90">
            <a:extLst>
              <a:ext uri="{FF2B5EF4-FFF2-40B4-BE49-F238E27FC236}">
                <a16:creationId xmlns:a16="http://schemas.microsoft.com/office/drawing/2014/main" id="{915CCF04-AA90-B381-7201-A3A0925456BA}"/>
              </a:ext>
            </a:extLst>
          </p:cNvPr>
          <p:cNvSpPr txBox="1">
            <a:spLocks/>
          </p:cNvSpPr>
          <p:nvPr/>
        </p:nvSpPr>
        <p:spPr>
          <a:xfrm>
            <a:off x="4409420" y="3032041"/>
            <a:ext cx="102502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/>
              <a:t>빌드</a:t>
            </a:r>
            <a:endParaRPr lang="ko-KR" altLang="en-US" cap="none" dirty="0"/>
          </a:p>
        </p:txBody>
      </p:sp>
      <p:sp>
        <p:nvSpPr>
          <p:cNvPr id="21" name="Text Placeholder 90">
            <a:extLst>
              <a:ext uri="{FF2B5EF4-FFF2-40B4-BE49-F238E27FC236}">
                <a16:creationId xmlns:a16="http://schemas.microsoft.com/office/drawing/2014/main" id="{A12642D7-55CA-9183-A3E7-726335871FAA}"/>
              </a:ext>
            </a:extLst>
          </p:cNvPr>
          <p:cNvSpPr txBox="1">
            <a:spLocks/>
          </p:cNvSpPr>
          <p:nvPr/>
        </p:nvSpPr>
        <p:spPr>
          <a:xfrm>
            <a:off x="8189443" y="3032041"/>
            <a:ext cx="102502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/>
              <a:t>배포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A8BBDC-2514-8BBB-F750-DE97386F6CC9}"/>
              </a:ext>
            </a:extLst>
          </p:cNvPr>
          <p:cNvSpPr/>
          <p:nvPr/>
        </p:nvSpPr>
        <p:spPr>
          <a:xfrm>
            <a:off x="301085" y="2898648"/>
            <a:ext cx="11415427" cy="322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2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25" y="1609124"/>
            <a:ext cx="3051627" cy="731806"/>
          </a:xfrm>
        </p:spPr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58900-0165-F0BF-54E3-3340A63C284D}"/>
              </a:ext>
            </a:extLst>
          </p:cNvPr>
          <p:cNvSpPr txBox="1"/>
          <p:nvPr/>
        </p:nvSpPr>
        <p:spPr>
          <a:xfrm>
            <a:off x="6292420" y="2549113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B28C6-40ED-C9F1-0BD9-A2A553D3C429}"/>
              </a:ext>
            </a:extLst>
          </p:cNvPr>
          <p:cNvSpPr txBox="1"/>
          <p:nvPr/>
        </p:nvSpPr>
        <p:spPr>
          <a:xfrm>
            <a:off x="6804656" y="2549112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시나리오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200B9-BB99-CD2B-543B-38420805CA6E}"/>
              </a:ext>
            </a:extLst>
          </p:cNvPr>
          <p:cNvSpPr txBox="1"/>
          <p:nvPr/>
        </p:nvSpPr>
        <p:spPr>
          <a:xfrm>
            <a:off x="6339662" y="3429001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B25F2-AFB1-79DE-7163-0F17B7488C19}"/>
              </a:ext>
            </a:extLst>
          </p:cNvPr>
          <p:cNvSpPr txBox="1"/>
          <p:nvPr/>
        </p:nvSpPr>
        <p:spPr>
          <a:xfrm>
            <a:off x="6851898" y="3429000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21DEE-58CF-3BA8-3D4B-F4CF283784A7}"/>
              </a:ext>
            </a:extLst>
          </p:cNvPr>
          <p:cNvSpPr txBox="1"/>
          <p:nvPr/>
        </p:nvSpPr>
        <p:spPr>
          <a:xfrm>
            <a:off x="6339662" y="4308889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92557-5C59-0DAE-C100-380751B8A444}"/>
              </a:ext>
            </a:extLst>
          </p:cNvPr>
          <p:cNvSpPr txBox="1"/>
          <p:nvPr/>
        </p:nvSpPr>
        <p:spPr>
          <a:xfrm>
            <a:off x="6851898" y="4308888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7" name="Text Placeholder 90">
            <a:extLst>
              <a:ext uri="{FF2B5EF4-FFF2-40B4-BE49-F238E27FC236}">
                <a16:creationId xmlns:a16="http://schemas.microsoft.com/office/drawing/2014/main" id="{E5A430F1-6819-3AD3-8B94-8F14994672B9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4161415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CI/</a:t>
            </a:r>
            <a:r>
              <a:rPr lang="en-US" altLang="ko-KR" sz="2400" cap="none" dirty="0"/>
              <a:t>CD – </a:t>
            </a:r>
            <a:r>
              <a:rPr lang="ko-KR" altLang="en-US" sz="2400" cap="none" dirty="0"/>
              <a:t>상태 알람</a:t>
            </a:r>
          </a:p>
        </p:txBody>
      </p:sp>
      <p:sp>
        <p:nvSpPr>
          <p:cNvPr id="13" name="Text Placeholder 90">
            <a:extLst>
              <a:ext uri="{FF2B5EF4-FFF2-40B4-BE49-F238E27FC236}">
                <a16:creationId xmlns:a16="http://schemas.microsoft.com/office/drawing/2014/main" id="{595FDD53-055E-0F23-9671-CA418523BFAA}"/>
              </a:ext>
            </a:extLst>
          </p:cNvPr>
          <p:cNvSpPr txBox="1">
            <a:spLocks/>
          </p:cNvSpPr>
          <p:nvPr/>
        </p:nvSpPr>
        <p:spPr>
          <a:xfrm>
            <a:off x="3559983" y="2203515"/>
            <a:ext cx="2405767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/>
              <a:t>SNS</a:t>
            </a:r>
            <a:endParaRPr lang="ko-KR" altLang="en-US" cap="none" dirty="0"/>
          </a:p>
        </p:txBody>
      </p:sp>
      <p:sp>
        <p:nvSpPr>
          <p:cNvPr id="15" name="Text Placeholder 90">
            <a:extLst>
              <a:ext uri="{FF2B5EF4-FFF2-40B4-BE49-F238E27FC236}">
                <a16:creationId xmlns:a16="http://schemas.microsoft.com/office/drawing/2014/main" id="{301F2DF3-3E78-E39E-45A0-1655D8001520}"/>
              </a:ext>
            </a:extLst>
          </p:cNvPr>
          <p:cNvSpPr txBox="1">
            <a:spLocks/>
          </p:cNvSpPr>
          <p:nvPr/>
        </p:nvSpPr>
        <p:spPr>
          <a:xfrm>
            <a:off x="7313109" y="2215096"/>
            <a:ext cx="2405767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/>
              <a:t>Chatbot</a:t>
            </a:r>
            <a:endParaRPr lang="ko-KR" altLang="en-US" cap="none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C4E964-C29E-FF90-0085-A69E09B9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983" y="2727923"/>
            <a:ext cx="3603451" cy="23811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4109C8-C4F7-EA37-7968-3BA6A52D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109" y="2727923"/>
            <a:ext cx="4403403" cy="23927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B6291F-F4B8-79B7-5646-961569A7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77" y="2739505"/>
            <a:ext cx="3173632" cy="2385365"/>
          </a:xfrm>
          <a:prstGeom prst="rect">
            <a:avLst/>
          </a:prstGeom>
        </p:spPr>
      </p:pic>
      <p:sp>
        <p:nvSpPr>
          <p:cNvPr id="19" name="Text Placeholder 90">
            <a:extLst>
              <a:ext uri="{FF2B5EF4-FFF2-40B4-BE49-F238E27FC236}">
                <a16:creationId xmlns:a16="http://schemas.microsoft.com/office/drawing/2014/main" id="{979B5ADC-AF9A-A5F0-AA6C-44D40EFA160F}"/>
              </a:ext>
            </a:extLst>
          </p:cNvPr>
          <p:cNvSpPr txBox="1">
            <a:spLocks/>
          </p:cNvSpPr>
          <p:nvPr/>
        </p:nvSpPr>
        <p:spPr>
          <a:xfrm>
            <a:off x="236677" y="2215097"/>
            <a:ext cx="278084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/>
              <a:t>알람 구성</a:t>
            </a:r>
          </a:p>
        </p:txBody>
      </p:sp>
    </p:spTree>
    <p:extLst>
      <p:ext uri="{BB962C8B-B14F-4D97-AF65-F5344CB8AC3E}">
        <p14:creationId xmlns:p14="http://schemas.microsoft.com/office/powerpoint/2010/main" val="417749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7" name="Text Placeholder 90">
            <a:extLst>
              <a:ext uri="{FF2B5EF4-FFF2-40B4-BE49-F238E27FC236}">
                <a16:creationId xmlns:a16="http://schemas.microsoft.com/office/drawing/2014/main" id="{E5A430F1-6819-3AD3-8B94-8F14994672B9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4161415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CI/</a:t>
            </a:r>
            <a:r>
              <a:rPr lang="en-US" altLang="ko-KR" sz="2400" cap="none" dirty="0"/>
              <a:t>CD – </a:t>
            </a:r>
            <a:r>
              <a:rPr lang="ko-KR" altLang="en-US" sz="2400" cap="none" dirty="0"/>
              <a:t>상태 알람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7080B1-0218-9A5B-6E0C-B0819D30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3" y="2447293"/>
            <a:ext cx="3583525" cy="40175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89ACB9-A151-20C7-45B3-1412E439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14" y="2447293"/>
            <a:ext cx="4328018" cy="4017516"/>
          </a:xfrm>
          <a:prstGeom prst="rect">
            <a:avLst/>
          </a:prstGeom>
        </p:spPr>
      </p:pic>
      <p:sp>
        <p:nvSpPr>
          <p:cNvPr id="13" name="Text Placeholder 90">
            <a:extLst>
              <a:ext uri="{FF2B5EF4-FFF2-40B4-BE49-F238E27FC236}">
                <a16:creationId xmlns:a16="http://schemas.microsoft.com/office/drawing/2014/main" id="{595FDD53-055E-0F23-9671-CA418523BFAA}"/>
              </a:ext>
            </a:extLst>
          </p:cNvPr>
          <p:cNvSpPr txBox="1">
            <a:spLocks/>
          </p:cNvSpPr>
          <p:nvPr/>
        </p:nvSpPr>
        <p:spPr>
          <a:xfrm>
            <a:off x="748913" y="1928407"/>
            <a:ext cx="2405767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/>
              <a:t>빌드 실패</a:t>
            </a:r>
          </a:p>
        </p:txBody>
      </p:sp>
      <p:sp>
        <p:nvSpPr>
          <p:cNvPr id="15" name="Text Placeholder 90">
            <a:extLst>
              <a:ext uri="{FF2B5EF4-FFF2-40B4-BE49-F238E27FC236}">
                <a16:creationId xmlns:a16="http://schemas.microsoft.com/office/drawing/2014/main" id="{301F2DF3-3E78-E39E-45A0-1655D8001520}"/>
              </a:ext>
            </a:extLst>
          </p:cNvPr>
          <p:cNvSpPr txBox="1">
            <a:spLocks/>
          </p:cNvSpPr>
          <p:nvPr/>
        </p:nvSpPr>
        <p:spPr>
          <a:xfrm>
            <a:off x="6692514" y="1928407"/>
            <a:ext cx="2405767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/>
              <a:t>Slack</a:t>
            </a:r>
            <a:endParaRPr lang="ko-KR" altLang="en-US" cap="none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8350F7-EDCE-A8C2-1877-F9BA0C1D365E}"/>
              </a:ext>
            </a:extLst>
          </p:cNvPr>
          <p:cNvCxnSpPr>
            <a:cxnSpLocks/>
          </p:cNvCxnSpPr>
          <p:nvPr/>
        </p:nvCxnSpPr>
        <p:spPr>
          <a:xfrm>
            <a:off x="4910328" y="4434840"/>
            <a:ext cx="11856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644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7" name="Text Placeholder 90">
            <a:extLst>
              <a:ext uri="{FF2B5EF4-FFF2-40B4-BE49-F238E27FC236}">
                <a16:creationId xmlns:a16="http://schemas.microsoft.com/office/drawing/2014/main" id="{E5A430F1-6819-3AD3-8B94-8F14994672B9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2826391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CI/</a:t>
            </a:r>
            <a:r>
              <a:rPr lang="en-US" altLang="ko-KR" sz="2400" cap="none" dirty="0"/>
              <a:t>CD</a:t>
            </a:r>
            <a:endParaRPr lang="ko-KR" altLang="en-US" sz="2400" cap="none" dirty="0"/>
          </a:p>
        </p:txBody>
      </p:sp>
      <p:sp>
        <p:nvSpPr>
          <p:cNvPr id="19" name="Text Placeholder 90">
            <a:extLst>
              <a:ext uri="{FF2B5EF4-FFF2-40B4-BE49-F238E27FC236}">
                <a16:creationId xmlns:a16="http://schemas.microsoft.com/office/drawing/2014/main" id="{CF479CA5-07BE-ACDF-C0B0-A496F4F8F4FA}"/>
              </a:ext>
            </a:extLst>
          </p:cNvPr>
          <p:cNvSpPr txBox="1">
            <a:spLocks/>
          </p:cNvSpPr>
          <p:nvPr/>
        </p:nvSpPr>
        <p:spPr>
          <a:xfrm>
            <a:off x="748913" y="2016619"/>
            <a:ext cx="139078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/>
              <a:t>전페이지</a:t>
            </a:r>
            <a:endParaRPr lang="ko-KR" altLang="en-US" cap="none" dirty="0"/>
          </a:p>
        </p:txBody>
      </p:sp>
      <p:sp>
        <p:nvSpPr>
          <p:cNvPr id="21" name="Text Placeholder 90">
            <a:extLst>
              <a:ext uri="{FF2B5EF4-FFF2-40B4-BE49-F238E27FC236}">
                <a16:creationId xmlns:a16="http://schemas.microsoft.com/office/drawing/2014/main" id="{A12642D7-55CA-9183-A3E7-726335871FAA}"/>
              </a:ext>
            </a:extLst>
          </p:cNvPr>
          <p:cNvSpPr txBox="1">
            <a:spLocks/>
          </p:cNvSpPr>
          <p:nvPr/>
        </p:nvSpPr>
        <p:spPr>
          <a:xfrm>
            <a:off x="6518583" y="2016618"/>
            <a:ext cx="139078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/>
              <a:t>후페이지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9F87C2-B351-DCD9-C909-16D9DC0070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3" y="2960933"/>
            <a:ext cx="5236913" cy="237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54B6A2-AC97-EC04-DDC9-7B7221EF08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84" y="2960931"/>
            <a:ext cx="4740672" cy="237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367B17F-AF86-7084-BE1E-AAFEE90FA840}"/>
              </a:ext>
            </a:extLst>
          </p:cNvPr>
          <p:cNvSpPr/>
          <p:nvPr/>
        </p:nvSpPr>
        <p:spPr>
          <a:xfrm>
            <a:off x="8051977" y="2814627"/>
            <a:ext cx="1037159" cy="61437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2470D0-CB4B-2D69-1CD0-D81234DB6A22}"/>
              </a:ext>
            </a:extLst>
          </p:cNvPr>
          <p:cNvSpPr/>
          <p:nvPr/>
        </p:nvSpPr>
        <p:spPr>
          <a:xfrm>
            <a:off x="7568242" y="395379"/>
            <a:ext cx="3640347" cy="6264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2826391" cy="396959"/>
          </a:xfrm>
        </p:spPr>
        <p:txBody>
          <a:bodyPr/>
          <a:lstStyle/>
          <a:p>
            <a:r>
              <a:rPr lang="ko-KR" altLang="en-US" sz="2400" dirty="0"/>
              <a:t>데이터 분석</a:t>
            </a:r>
            <a:endParaRPr lang="en-US" sz="2400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pic>
        <p:nvPicPr>
          <p:cNvPr id="6" name="그림 5" descr="도표, 텍스트, 평면도, 스크린샷이(가) 표시된 사진&#10;&#10;자동 생성된 설명">
            <a:extLst>
              <a:ext uri="{FF2B5EF4-FFF2-40B4-BE49-F238E27FC236}">
                <a16:creationId xmlns:a16="http://schemas.microsoft.com/office/drawing/2014/main" id="{C2E34A8D-2931-0812-7158-B955C492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76" y="1665161"/>
            <a:ext cx="9107424" cy="46259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5C1414-9691-24E0-47F9-16D17B3D9DDB}"/>
              </a:ext>
            </a:extLst>
          </p:cNvPr>
          <p:cNvSpPr/>
          <p:nvPr/>
        </p:nvSpPr>
        <p:spPr>
          <a:xfrm>
            <a:off x="1425494" y="4219626"/>
            <a:ext cx="3804874" cy="9134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F943F4-BC83-7B8E-9E49-41E8BC515489}"/>
              </a:ext>
            </a:extLst>
          </p:cNvPr>
          <p:cNvSpPr/>
          <p:nvPr/>
        </p:nvSpPr>
        <p:spPr>
          <a:xfrm>
            <a:off x="7334458" y="4219626"/>
            <a:ext cx="2321606" cy="2071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Placeholder 90">
            <a:extLst>
              <a:ext uri="{FF2B5EF4-FFF2-40B4-BE49-F238E27FC236}">
                <a16:creationId xmlns:a16="http://schemas.microsoft.com/office/drawing/2014/main" id="{8877AC28-A3A8-1019-122E-68CBDC503306}"/>
              </a:ext>
            </a:extLst>
          </p:cNvPr>
          <p:cNvSpPr txBox="1">
            <a:spLocks/>
          </p:cNvSpPr>
          <p:nvPr/>
        </p:nvSpPr>
        <p:spPr>
          <a:xfrm>
            <a:off x="8127529" y="3652623"/>
            <a:ext cx="73546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/>
              <a:t>분석</a:t>
            </a:r>
          </a:p>
        </p:txBody>
      </p:sp>
      <p:sp>
        <p:nvSpPr>
          <p:cNvPr id="14" name="Text Placeholder 90">
            <a:extLst>
              <a:ext uri="{FF2B5EF4-FFF2-40B4-BE49-F238E27FC236}">
                <a16:creationId xmlns:a16="http://schemas.microsoft.com/office/drawing/2014/main" id="{D27F3CFD-1CC6-56F4-0E61-5EE1745BCC47}"/>
              </a:ext>
            </a:extLst>
          </p:cNvPr>
          <p:cNvSpPr txBox="1">
            <a:spLocks/>
          </p:cNvSpPr>
          <p:nvPr/>
        </p:nvSpPr>
        <p:spPr>
          <a:xfrm>
            <a:off x="330169" y="4518482"/>
            <a:ext cx="1129624" cy="7957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cap="none" dirty="0"/>
              <a:t>수집</a:t>
            </a:r>
            <a:endParaRPr lang="en-US" altLang="ko-KR" cap="none" dirty="0"/>
          </a:p>
          <a:p>
            <a:pPr algn="ctr"/>
            <a:endParaRPr lang="en-US" altLang="ko-KR" sz="1000" cap="none" dirty="0"/>
          </a:p>
          <a:p>
            <a:pPr algn="ctr"/>
            <a:r>
              <a:rPr lang="ko-KR" altLang="en-US" sz="1000" cap="none" dirty="0"/>
              <a:t>로그 파이프라인</a:t>
            </a:r>
          </a:p>
        </p:txBody>
      </p:sp>
    </p:spTree>
    <p:extLst>
      <p:ext uri="{BB962C8B-B14F-4D97-AF65-F5344CB8AC3E}">
        <p14:creationId xmlns:p14="http://schemas.microsoft.com/office/powerpoint/2010/main" val="3683519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2470D0-CB4B-2D69-1CD0-D81234DB6A22}"/>
              </a:ext>
            </a:extLst>
          </p:cNvPr>
          <p:cNvSpPr/>
          <p:nvPr/>
        </p:nvSpPr>
        <p:spPr>
          <a:xfrm>
            <a:off x="7568242" y="395379"/>
            <a:ext cx="3640347" cy="6264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데이터 종류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4B9B6E-B81A-8A31-5B24-6451C6E7B4F3}"/>
              </a:ext>
            </a:extLst>
          </p:cNvPr>
          <p:cNvGrpSpPr/>
          <p:nvPr/>
        </p:nvGrpSpPr>
        <p:grpSpPr>
          <a:xfrm>
            <a:off x="8239103" y="2293368"/>
            <a:ext cx="2441871" cy="2523727"/>
            <a:chOff x="6378928" y="3720394"/>
            <a:chExt cx="2438294" cy="243829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A00F0E7-7640-30E6-60A8-20E80BF4E6BA}"/>
                </a:ext>
              </a:extLst>
            </p:cNvPr>
            <p:cNvSpPr/>
            <p:nvPr/>
          </p:nvSpPr>
          <p:spPr>
            <a:xfrm>
              <a:off x="6378928" y="3720394"/>
              <a:ext cx="2438294" cy="2438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62DC18-E79D-27A4-B84B-9E93FB23257A}"/>
                </a:ext>
              </a:extLst>
            </p:cNvPr>
            <p:cNvSpPr txBox="1"/>
            <p:nvPr/>
          </p:nvSpPr>
          <p:spPr>
            <a:xfrm>
              <a:off x="6466864" y="4731390"/>
              <a:ext cx="2301689" cy="41630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 정보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7EFF1E-AA9A-677F-D3AE-E559FEF8C714}"/>
              </a:ext>
            </a:extLst>
          </p:cNvPr>
          <p:cNvGrpSpPr/>
          <p:nvPr/>
        </p:nvGrpSpPr>
        <p:grpSpPr>
          <a:xfrm>
            <a:off x="1228725" y="2293368"/>
            <a:ext cx="2441872" cy="2523727"/>
            <a:chOff x="4732514" y="1242680"/>
            <a:chExt cx="2438294" cy="2438294"/>
          </a:xfrm>
          <a:solidFill>
            <a:schemeClr val="accent1">
              <a:lumMod val="75000"/>
            </a:schemeClr>
          </a:solidFill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4855E53-B3A1-00D7-0F30-ECBA77BE0E63}"/>
                </a:ext>
              </a:extLst>
            </p:cNvPr>
            <p:cNvSpPr/>
            <p:nvPr/>
          </p:nvSpPr>
          <p:spPr>
            <a:xfrm>
              <a:off x="4732514" y="1242680"/>
              <a:ext cx="2438294" cy="2438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2233DE-6E9A-0BBC-EEB5-5852C2CED109}"/>
                </a:ext>
              </a:extLst>
            </p:cNvPr>
            <p:cNvSpPr txBox="1"/>
            <p:nvPr/>
          </p:nvSpPr>
          <p:spPr>
            <a:xfrm>
              <a:off x="4906142" y="2246384"/>
              <a:ext cx="2118670" cy="41630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설문조사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70DBC0-3337-02F5-00DE-5ED2C9F9E85A}"/>
              </a:ext>
            </a:extLst>
          </p:cNvPr>
          <p:cNvGrpSpPr/>
          <p:nvPr/>
        </p:nvGrpSpPr>
        <p:grpSpPr>
          <a:xfrm>
            <a:off x="4875064" y="2284522"/>
            <a:ext cx="2441871" cy="2523726"/>
            <a:chOff x="3242724" y="3720394"/>
            <a:chExt cx="2438294" cy="2438294"/>
          </a:xfrm>
          <a:solidFill>
            <a:schemeClr val="accent2">
              <a:lumMod val="75000"/>
            </a:schemeClr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A27A1F-6621-69C8-21AC-B7469A43F5CF}"/>
                </a:ext>
              </a:extLst>
            </p:cNvPr>
            <p:cNvSpPr/>
            <p:nvPr/>
          </p:nvSpPr>
          <p:spPr>
            <a:xfrm>
              <a:off x="3242724" y="3720394"/>
              <a:ext cx="2438294" cy="2438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B7D6F0-8942-898F-D419-158F35F22C57}"/>
                </a:ext>
              </a:extLst>
            </p:cNvPr>
            <p:cNvSpPr txBox="1"/>
            <p:nvPr/>
          </p:nvSpPr>
          <p:spPr>
            <a:xfrm>
              <a:off x="3400207" y="4735949"/>
              <a:ext cx="2123327" cy="41630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 정보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B0F525D-BFC4-1B90-025C-72DCC35350D4}"/>
              </a:ext>
            </a:extLst>
          </p:cNvPr>
          <p:cNvSpPr txBox="1"/>
          <p:nvPr/>
        </p:nvSpPr>
        <p:spPr>
          <a:xfrm>
            <a:off x="1011681" y="5355980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유입경로 및 선호도 기반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데이터와 비교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6A51B1-DD28-AF23-ACDF-664BB16BB902}"/>
              </a:ext>
            </a:extLst>
          </p:cNvPr>
          <p:cNvSpPr txBox="1"/>
          <p:nvPr/>
        </p:nvSpPr>
        <p:spPr>
          <a:xfrm>
            <a:off x="4805947" y="5355980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거주 지역 및 나이</a:t>
            </a:r>
            <a:r>
              <a:rPr lang="en-US" altLang="ko-KR" dirty="0"/>
              <a:t>, </a:t>
            </a:r>
            <a:r>
              <a:rPr lang="ko-KR" altLang="en-US" dirty="0"/>
              <a:t>성별과</a:t>
            </a:r>
            <a:endParaRPr lang="en-US" altLang="ko-KR" dirty="0"/>
          </a:p>
          <a:p>
            <a:pPr algn="ctr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고객 정보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57E5D0-176E-8EF8-897B-87C1D355F5D4}"/>
              </a:ext>
            </a:extLst>
          </p:cNvPr>
          <p:cNvSpPr txBox="1"/>
          <p:nvPr/>
        </p:nvSpPr>
        <p:spPr>
          <a:xfrm>
            <a:off x="8247532" y="5355980"/>
            <a:ext cx="258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세션 정보 및 로그 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7B3C90-7279-3E44-E455-9A79F666DC07}"/>
              </a:ext>
            </a:extLst>
          </p:cNvPr>
          <p:cNvSpPr/>
          <p:nvPr/>
        </p:nvSpPr>
        <p:spPr>
          <a:xfrm>
            <a:off x="7866010" y="1956815"/>
            <a:ext cx="3227382" cy="404549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65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cap="none" dirty="0"/>
              <a:t>분석 </a:t>
            </a:r>
            <a:r>
              <a:rPr lang="en-US" altLang="ko-KR" sz="2400" cap="none" dirty="0"/>
              <a:t>- S3</a:t>
            </a:r>
            <a:endParaRPr lang="en-US" sz="2400" cap="non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695997-B0AF-D4D5-5664-68A60DDC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4" y="2016618"/>
            <a:ext cx="4842088" cy="377843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D1509-6680-CD69-B76A-11D1801107ED}"/>
              </a:ext>
            </a:extLst>
          </p:cNvPr>
          <p:cNvGrpSpPr/>
          <p:nvPr/>
        </p:nvGrpSpPr>
        <p:grpSpPr>
          <a:xfrm>
            <a:off x="6502433" y="4565296"/>
            <a:ext cx="4706156" cy="1323439"/>
            <a:chOff x="6502433" y="4565296"/>
            <a:chExt cx="4706156" cy="13234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2A79AD8-8291-7919-5970-4A3D818069FD}"/>
                </a:ext>
              </a:extLst>
            </p:cNvPr>
            <p:cNvSpPr/>
            <p:nvPr/>
          </p:nvSpPr>
          <p:spPr>
            <a:xfrm>
              <a:off x="7049281" y="4565296"/>
              <a:ext cx="4159308" cy="1323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47EE48-E78C-4023-ABEA-3B27FA82ABB9}"/>
                </a:ext>
              </a:extLst>
            </p:cNvPr>
            <p:cNvSpPr/>
            <p:nvPr/>
          </p:nvSpPr>
          <p:spPr>
            <a:xfrm>
              <a:off x="6502433" y="4565296"/>
              <a:ext cx="754231" cy="1323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S3 </a:t>
              </a:r>
              <a:r>
                <a:rPr lang="ko-KR" altLang="en-US" dirty="0">
                  <a:solidFill>
                    <a:schemeClr val="tx1"/>
                  </a:solidFill>
                </a:rPr>
                <a:t>버킷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0B1F2-C40A-05FA-87CA-BF72BD7C61D6}"/>
                </a:ext>
              </a:extLst>
            </p:cNvPr>
            <p:cNvSpPr txBox="1"/>
            <p:nvPr/>
          </p:nvSpPr>
          <p:spPr>
            <a:xfrm>
              <a:off x="7348696" y="4565296"/>
              <a:ext cx="31687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spc="-150" dirty="0" err="1">
                  <a:latin typeface="Avenir Next LT Pro (본문)"/>
                </a:rPr>
                <a:t>전처리</a:t>
              </a:r>
              <a:r>
                <a:rPr lang="ko-KR" altLang="en-US" sz="1600" spc="-150" dirty="0">
                  <a:latin typeface="Avenir Next LT Pro (본문)"/>
                </a:rPr>
                <a:t> 완료된 버킷</a:t>
              </a:r>
              <a:endParaRPr lang="en-US" altLang="ko-KR" sz="1600" spc="-150" dirty="0">
                <a:latin typeface="Avenir Next LT Pro (본문)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Avenir Next LT Pro (본문)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Avenir Next LT Pro (본문)"/>
                </a:rPr>
                <a:t>구분을 위한 파티션</a:t>
              </a:r>
              <a:endParaRPr lang="en-US" altLang="ko-KR" sz="1600" spc="-150" dirty="0">
                <a:latin typeface="Avenir Next LT Pro (본문)"/>
              </a:endParaRPr>
            </a:p>
            <a:p>
              <a:pPr algn="just"/>
              <a:endParaRPr lang="en-US" altLang="ko-KR" sz="1600" spc="-150" dirty="0">
                <a:latin typeface="Avenir Next LT Pro (본문)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Avenir Next LT Pro (본문)"/>
                </a:rPr>
                <a:t>용량 압축된 </a:t>
              </a:r>
              <a:r>
                <a:rPr lang="en-US" altLang="ko-KR" sz="1600" spc="-150" dirty="0">
                  <a:latin typeface="Avenir Next LT Pro (본문)"/>
                </a:rPr>
                <a:t>parquet </a:t>
              </a:r>
              <a:r>
                <a:rPr lang="ko-KR" altLang="en-US" sz="1600" spc="-150" dirty="0">
                  <a:latin typeface="Avenir Next LT Pro (본문)"/>
                </a:rPr>
                <a:t>파일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F6A5464-9C30-2546-32D2-BC34D570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43" y="2016618"/>
            <a:ext cx="3438813" cy="246301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5EB2C1A-C440-6021-B628-A3CE616CF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697" y="2016618"/>
            <a:ext cx="3025815" cy="24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5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BF3A07-DEB5-2EEA-DB3A-84BA90B89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1" y="2162051"/>
            <a:ext cx="6289179" cy="4247451"/>
          </a:xfrm>
          <a:prstGeom prst="rect">
            <a:avLst/>
          </a:prstGeom>
        </p:spPr>
      </p:pic>
      <p:sp>
        <p:nvSpPr>
          <p:cNvPr id="12" name="Text Placeholder 90">
            <a:extLst>
              <a:ext uri="{FF2B5EF4-FFF2-40B4-BE49-F238E27FC236}">
                <a16:creationId xmlns:a16="http://schemas.microsoft.com/office/drawing/2014/main" id="{4C6AE72B-E02C-66B8-8278-17CA07A1DE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cap="none" dirty="0"/>
              <a:t>분석 </a:t>
            </a:r>
            <a:r>
              <a:rPr lang="en-US" altLang="ko-KR" sz="2400" cap="none" dirty="0"/>
              <a:t>- crawler</a:t>
            </a:r>
            <a:endParaRPr lang="en-US" sz="2400" cap="none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4AE857-252A-D6FB-1086-5B92B2BE52FD}"/>
              </a:ext>
            </a:extLst>
          </p:cNvPr>
          <p:cNvSpPr/>
          <p:nvPr/>
        </p:nvSpPr>
        <p:spPr>
          <a:xfrm>
            <a:off x="7731402" y="2253491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F64E61-865D-B69B-BDA5-2698CAFE3AD6}"/>
              </a:ext>
            </a:extLst>
          </p:cNvPr>
          <p:cNvSpPr/>
          <p:nvPr/>
        </p:nvSpPr>
        <p:spPr>
          <a:xfrm>
            <a:off x="7066968" y="2253491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1646C-5F83-3DD6-1848-2ABE94E8FC2C}"/>
              </a:ext>
            </a:extLst>
          </p:cNvPr>
          <p:cNvSpPr txBox="1"/>
          <p:nvPr/>
        </p:nvSpPr>
        <p:spPr>
          <a:xfrm>
            <a:off x="7123176" y="2322071"/>
            <a:ext cx="55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D1956C-81DA-9FE6-C63E-3B244F3B71B7}"/>
              </a:ext>
            </a:extLst>
          </p:cNvPr>
          <p:cNvSpPr txBox="1"/>
          <p:nvPr/>
        </p:nvSpPr>
        <p:spPr>
          <a:xfrm>
            <a:off x="7858019" y="2368237"/>
            <a:ext cx="305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카테고리 판매량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029054-3FC1-118A-B540-950826B391DA}"/>
              </a:ext>
            </a:extLst>
          </p:cNvPr>
          <p:cNvSpPr/>
          <p:nvPr/>
        </p:nvSpPr>
        <p:spPr>
          <a:xfrm>
            <a:off x="7731402" y="2920897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A65C35-3B93-222B-4AF4-CEB9380F46E1}"/>
              </a:ext>
            </a:extLst>
          </p:cNvPr>
          <p:cNvSpPr/>
          <p:nvPr/>
        </p:nvSpPr>
        <p:spPr>
          <a:xfrm>
            <a:off x="7066968" y="2920897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EA60B-FD45-A275-9761-7382E738C816}"/>
              </a:ext>
            </a:extLst>
          </p:cNvPr>
          <p:cNvSpPr txBox="1"/>
          <p:nvPr/>
        </p:nvSpPr>
        <p:spPr>
          <a:xfrm>
            <a:off x="7123176" y="2989477"/>
            <a:ext cx="55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AF2C5D-9937-8754-5165-4EBECB980CAC}"/>
              </a:ext>
            </a:extLst>
          </p:cNvPr>
          <p:cNvSpPr txBox="1"/>
          <p:nvPr/>
        </p:nvSpPr>
        <p:spPr>
          <a:xfrm>
            <a:off x="7858019" y="3035643"/>
            <a:ext cx="305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 판매율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2C5D57-042B-E2FF-CBA5-6B5EA056B405}"/>
              </a:ext>
            </a:extLst>
          </p:cNvPr>
          <p:cNvSpPr/>
          <p:nvPr/>
        </p:nvSpPr>
        <p:spPr>
          <a:xfrm>
            <a:off x="7731402" y="3592264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80C3B9-2EF8-EFFF-0E28-DBB25DDC8E01}"/>
              </a:ext>
            </a:extLst>
          </p:cNvPr>
          <p:cNvSpPr/>
          <p:nvPr/>
        </p:nvSpPr>
        <p:spPr>
          <a:xfrm>
            <a:off x="7066968" y="3592264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89A590-8B26-D55F-165D-6AC0A57DB19B}"/>
              </a:ext>
            </a:extLst>
          </p:cNvPr>
          <p:cNvSpPr txBox="1"/>
          <p:nvPr/>
        </p:nvSpPr>
        <p:spPr>
          <a:xfrm>
            <a:off x="7123176" y="3660844"/>
            <a:ext cx="55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67A40C-3CEC-B07A-AB96-E4CE522A93D4}"/>
              </a:ext>
            </a:extLst>
          </p:cNvPr>
          <p:cNvSpPr txBox="1"/>
          <p:nvPr/>
        </p:nvSpPr>
        <p:spPr>
          <a:xfrm>
            <a:off x="7858019" y="3707010"/>
            <a:ext cx="305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시간대별 클릭 스트림 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2ADF29-1E94-1BC9-B994-4168499960A6}"/>
              </a:ext>
            </a:extLst>
          </p:cNvPr>
          <p:cNvSpPr/>
          <p:nvPr/>
        </p:nvSpPr>
        <p:spPr>
          <a:xfrm>
            <a:off x="7731402" y="4305836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D07716-9965-E8C4-8876-1D79C27A286A}"/>
              </a:ext>
            </a:extLst>
          </p:cNvPr>
          <p:cNvSpPr/>
          <p:nvPr/>
        </p:nvSpPr>
        <p:spPr>
          <a:xfrm>
            <a:off x="7066968" y="4305836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D2D425-883A-B379-C424-6EEC38B94654}"/>
              </a:ext>
            </a:extLst>
          </p:cNvPr>
          <p:cNvSpPr txBox="1"/>
          <p:nvPr/>
        </p:nvSpPr>
        <p:spPr>
          <a:xfrm>
            <a:off x="7123176" y="4374416"/>
            <a:ext cx="55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944BF1-E7ED-71BF-7465-E42F5DC57091}"/>
              </a:ext>
            </a:extLst>
          </p:cNvPr>
          <p:cNvSpPr txBox="1"/>
          <p:nvPr/>
        </p:nvSpPr>
        <p:spPr>
          <a:xfrm>
            <a:off x="7858019" y="4420582"/>
            <a:ext cx="305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국가별 총 매출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52E0BA-E59E-61F7-D87C-48C0835717FE}"/>
              </a:ext>
            </a:extLst>
          </p:cNvPr>
          <p:cNvSpPr/>
          <p:nvPr/>
        </p:nvSpPr>
        <p:spPr>
          <a:xfrm>
            <a:off x="7731402" y="5019408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4C1F14-7EC2-1DDF-61B1-430F44D33647}"/>
              </a:ext>
            </a:extLst>
          </p:cNvPr>
          <p:cNvSpPr/>
          <p:nvPr/>
        </p:nvSpPr>
        <p:spPr>
          <a:xfrm>
            <a:off x="7066968" y="5019408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9D8768-454C-2CB2-5FF9-9C0671703769}"/>
              </a:ext>
            </a:extLst>
          </p:cNvPr>
          <p:cNvSpPr txBox="1"/>
          <p:nvPr/>
        </p:nvSpPr>
        <p:spPr>
          <a:xfrm>
            <a:off x="7123176" y="5087988"/>
            <a:ext cx="55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C4BB90-FEE0-2EAC-D881-7CED5DE21F98}"/>
              </a:ext>
            </a:extLst>
          </p:cNvPr>
          <p:cNvSpPr txBox="1"/>
          <p:nvPr/>
        </p:nvSpPr>
        <p:spPr>
          <a:xfrm>
            <a:off x="7858019" y="5134154"/>
            <a:ext cx="305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리뷰와 카테고리별 판매율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10C7E7-CC9B-0EBD-D157-1251E6E8870D}"/>
              </a:ext>
            </a:extLst>
          </p:cNvPr>
          <p:cNvSpPr/>
          <p:nvPr/>
        </p:nvSpPr>
        <p:spPr>
          <a:xfrm>
            <a:off x="7731402" y="5732980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D6751D-570F-9B27-1037-AC8674B516F8}"/>
              </a:ext>
            </a:extLst>
          </p:cNvPr>
          <p:cNvSpPr/>
          <p:nvPr/>
        </p:nvSpPr>
        <p:spPr>
          <a:xfrm>
            <a:off x="7066968" y="5732980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D40171-AD64-0524-3E0A-6AEF3434C429}"/>
              </a:ext>
            </a:extLst>
          </p:cNvPr>
          <p:cNvSpPr txBox="1"/>
          <p:nvPr/>
        </p:nvSpPr>
        <p:spPr>
          <a:xfrm>
            <a:off x="7123176" y="5801560"/>
            <a:ext cx="55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AD2118-0CC5-F2CA-7AF0-D52C7767331E}"/>
              </a:ext>
            </a:extLst>
          </p:cNvPr>
          <p:cNvSpPr txBox="1"/>
          <p:nvPr/>
        </p:nvSpPr>
        <p:spPr>
          <a:xfrm>
            <a:off x="7858019" y="5847726"/>
            <a:ext cx="305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유입 경로</a:t>
            </a:r>
          </a:p>
        </p:txBody>
      </p:sp>
    </p:spTree>
    <p:extLst>
      <p:ext uri="{BB962C8B-B14F-4D97-AF65-F5344CB8AC3E}">
        <p14:creationId xmlns:p14="http://schemas.microsoft.com/office/powerpoint/2010/main" val="2610466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12" name="Text Placeholder 90">
            <a:extLst>
              <a:ext uri="{FF2B5EF4-FFF2-40B4-BE49-F238E27FC236}">
                <a16:creationId xmlns:a16="http://schemas.microsoft.com/office/drawing/2014/main" id="{4C6AE72B-E02C-66B8-8278-17CA07A1DE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cap="none" dirty="0"/>
              <a:t>분석 </a:t>
            </a:r>
            <a:r>
              <a:rPr lang="en-US" altLang="ko-KR" sz="2400" cap="none" dirty="0"/>
              <a:t>– Glue Database</a:t>
            </a:r>
            <a:endParaRPr lang="en-US" sz="2400" cap="none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35BCB6-2677-7915-8532-7DC0993A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3" y="2143694"/>
            <a:ext cx="7425859" cy="3849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74A00B-EE0D-4B50-9A5D-2E91B1BCCC9F}"/>
              </a:ext>
            </a:extLst>
          </p:cNvPr>
          <p:cNvSpPr txBox="1"/>
          <p:nvPr/>
        </p:nvSpPr>
        <p:spPr>
          <a:xfrm>
            <a:off x="8497200" y="3429000"/>
            <a:ext cx="3347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 err="1">
                <a:latin typeface="Avenir Next LT Pro (본문)"/>
              </a:rPr>
              <a:t>크롤링으로</a:t>
            </a:r>
            <a:r>
              <a:rPr lang="ko-KR" altLang="en-US" sz="2000" spc="-150" dirty="0">
                <a:latin typeface="Avenir Next LT Pro (본문)"/>
              </a:rPr>
              <a:t> 읽은</a:t>
            </a:r>
            <a:r>
              <a:rPr lang="en-US" altLang="ko-KR" sz="2000" spc="-150" dirty="0">
                <a:latin typeface="Avenir Next LT Pro (본문)"/>
              </a:rPr>
              <a:t> </a:t>
            </a:r>
            <a:r>
              <a:rPr lang="ko-KR" altLang="en-US" sz="2000" spc="-150" dirty="0">
                <a:latin typeface="Avenir Next LT Pro (본문)"/>
              </a:rPr>
              <a:t>데이터</a:t>
            </a:r>
            <a:endParaRPr lang="en-US" altLang="ko-KR" sz="2000" spc="-150" dirty="0">
              <a:latin typeface="Avenir Next LT Pro (본문)"/>
            </a:endParaRPr>
          </a:p>
          <a:p>
            <a:pPr algn="just"/>
            <a:endParaRPr lang="en-US" altLang="ko-KR" sz="2000" spc="-150" dirty="0">
              <a:latin typeface="Avenir Next LT Pro (본문)"/>
            </a:endParaRPr>
          </a:p>
          <a:p>
            <a:pPr algn="just"/>
            <a:r>
              <a:rPr lang="ko-KR" altLang="en-US" sz="2000" spc="-150" dirty="0">
                <a:latin typeface="Avenir Next LT Pro (본문)"/>
              </a:rPr>
              <a:t>데이터베이스 생성 완료</a:t>
            </a:r>
          </a:p>
        </p:txBody>
      </p:sp>
    </p:spTree>
    <p:extLst>
      <p:ext uri="{BB962C8B-B14F-4D97-AF65-F5344CB8AC3E}">
        <p14:creationId xmlns:p14="http://schemas.microsoft.com/office/powerpoint/2010/main" val="1259316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2470D0-CB4B-2D69-1CD0-D81234DB6A22}"/>
              </a:ext>
            </a:extLst>
          </p:cNvPr>
          <p:cNvSpPr/>
          <p:nvPr/>
        </p:nvSpPr>
        <p:spPr>
          <a:xfrm>
            <a:off x="7568242" y="395379"/>
            <a:ext cx="3640347" cy="6264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구현</a:t>
            </a:r>
          </a:p>
        </p:txBody>
      </p:sp>
      <p:sp>
        <p:nvSpPr>
          <p:cNvPr id="12" name="Text Placeholder 90">
            <a:extLst>
              <a:ext uri="{FF2B5EF4-FFF2-40B4-BE49-F238E27FC236}">
                <a16:creationId xmlns:a16="http://schemas.microsoft.com/office/drawing/2014/main" id="{4C6AE72B-E02C-66B8-8278-17CA07A1DE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cap="none" dirty="0"/>
              <a:t>분석 </a:t>
            </a:r>
            <a:r>
              <a:rPr lang="en-US" altLang="ko-KR" sz="2400" cap="none" dirty="0"/>
              <a:t>- Athena</a:t>
            </a:r>
            <a:endParaRPr lang="en-US" sz="2400" cap="none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D8A0C9-1353-B0A5-A9FD-8C123CCB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2" y="4331914"/>
            <a:ext cx="6429127" cy="24346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3C425-0B45-DB34-D235-3A9E5721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3" y="1788707"/>
            <a:ext cx="6429127" cy="23871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6A4F86-1168-6A61-2160-D96241F7A324}"/>
              </a:ext>
            </a:extLst>
          </p:cNvPr>
          <p:cNvSpPr/>
          <p:nvPr/>
        </p:nvSpPr>
        <p:spPr>
          <a:xfrm>
            <a:off x="7568242" y="992170"/>
            <a:ext cx="3640347" cy="6264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EBFE7-F152-2DBB-53AC-BF8ECD57DD83}"/>
              </a:ext>
            </a:extLst>
          </p:cNvPr>
          <p:cNvSpPr txBox="1"/>
          <p:nvPr/>
        </p:nvSpPr>
        <p:spPr>
          <a:xfrm>
            <a:off x="8597784" y="3660409"/>
            <a:ext cx="199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latin typeface="Avenir Next LT Pro (본문)"/>
              </a:rPr>
              <a:t>22</a:t>
            </a:r>
            <a:r>
              <a:rPr lang="ko-KR" altLang="en-US" sz="1600" spc="-150" dirty="0">
                <a:latin typeface="Avenir Next LT Pro (본문)"/>
              </a:rPr>
              <a:t>일 데이터베이스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D119D-B83E-0AB1-FACE-D60A18DC3152}"/>
              </a:ext>
            </a:extLst>
          </p:cNvPr>
          <p:cNvSpPr txBox="1"/>
          <p:nvPr/>
        </p:nvSpPr>
        <p:spPr>
          <a:xfrm>
            <a:off x="7674240" y="1217164"/>
            <a:ext cx="353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>
                <a:latin typeface="Avenir Next LT Pro (본문)"/>
              </a:rPr>
              <a:t>review-purchase-crawler </a:t>
            </a:r>
            <a:r>
              <a:rPr lang="ko-KR" altLang="en-US" sz="2000" spc="-150" dirty="0">
                <a:latin typeface="Avenir Next LT Pro (본문)"/>
              </a:rPr>
              <a:t>진행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C334DC-C070-BF51-2648-A12406EA5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240" y="1788707"/>
            <a:ext cx="3353268" cy="116221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71F40B-8339-B8F4-EAFC-FAA8E85179F4}"/>
              </a:ext>
            </a:extLst>
          </p:cNvPr>
          <p:cNvCxnSpPr>
            <a:cxnSpLocks/>
          </p:cNvCxnSpPr>
          <p:nvPr/>
        </p:nvCxnSpPr>
        <p:spPr>
          <a:xfrm>
            <a:off x="7178039" y="4331914"/>
            <a:ext cx="46542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7F1399-35E5-3E76-F446-8AFFAC451A85}"/>
              </a:ext>
            </a:extLst>
          </p:cNvPr>
          <p:cNvSpPr txBox="1"/>
          <p:nvPr/>
        </p:nvSpPr>
        <p:spPr>
          <a:xfrm>
            <a:off x="8597784" y="4708453"/>
            <a:ext cx="199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latin typeface="Avenir Next LT Pro (본문)"/>
              </a:rPr>
              <a:t>23</a:t>
            </a:r>
            <a:r>
              <a:rPr lang="ko-KR" altLang="en-US" sz="1600" spc="-150" dirty="0">
                <a:latin typeface="Avenir Next LT Pro (본문)"/>
              </a:rPr>
              <a:t>일 데이터베이스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1AF5CA-8398-585A-8215-6A7EFB5D7677}"/>
              </a:ext>
            </a:extLst>
          </p:cNvPr>
          <p:cNvSpPr/>
          <p:nvPr/>
        </p:nvSpPr>
        <p:spPr>
          <a:xfrm>
            <a:off x="6780950" y="2212847"/>
            <a:ext cx="503087" cy="200253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7056A6-501B-7EC2-8E04-E2D2BD0C8401}"/>
              </a:ext>
            </a:extLst>
          </p:cNvPr>
          <p:cNvSpPr/>
          <p:nvPr/>
        </p:nvSpPr>
        <p:spPr>
          <a:xfrm>
            <a:off x="6780950" y="4274116"/>
            <a:ext cx="503087" cy="255645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44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799" y="2254369"/>
            <a:ext cx="3914586" cy="746101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시나리오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191865"/>
            <a:ext cx="3979653" cy="6196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추진 배경</a:t>
            </a:r>
            <a:endParaRPr 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3AEF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843B2A1-97AA-E448-4BC7-6FC452E92EAC}"/>
              </a:ext>
            </a:extLst>
          </p:cNvPr>
          <p:cNvSpPr txBox="1">
            <a:spLocks/>
          </p:cNvSpPr>
          <p:nvPr/>
        </p:nvSpPr>
        <p:spPr>
          <a:xfrm>
            <a:off x="6096000" y="4002918"/>
            <a:ext cx="3195718" cy="619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문제 상황</a:t>
            </a:r>
            <a:endParaRPr 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E2B5F-3A1A-F08D-7DEA-075FC5E89B9B}"/>
              </a:ext>
            </a:extLst>
          </p:cNvPr>
          <p:cNvSpPr txBox="1"/>
          <p:nvPr/>
        </p:nvSpPr>
        <p:spPr>
          <a:xfrm>
            <a:off x="5244800" y="2354139"/>
            <a:ext cx="62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92DC3D0-E0C8-C3E1-DF34-D7DFFAF52A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dirty="0"/>
              <a:t>프로젝트 추진 배경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고객 시나리오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16017" y="3230520"/>
            <a:ext cx="9465717" cy="396959"/>
          </a:xfrm>
        </p:spPr>
        <p:txBody>
          <a:bodyPr/>
          <a:lstStyle/>
          <a:p>
            <a:r>
              <a:rPr lang="ko-KR" altLang="en-US" sz="2000" dirty="0"/>
              <a:t>  데이터 인사이트 도출을 위한 인프라 필요</a:t>
            </a:r>
            <a:endParaRPr lang="en-US" sz="2400" dirty="0"/>
          </a:p>
        </p:txBody>
      </p:sp>
      <p:sp>
        <p:nvSpPr>
          <p:cNvPr id="21" name="Text Placeholder 94">
            <a:extLst>
              <a:ext uri="{FF2B5EF4-FFF2-40B4-BE49-F238E27FC236}">
                <a16:creationId xmlns:a16="http://schemas.microsoft.com/office/drawing/2014/main" id="{60E5F5CB-D14B-438D-9193-8C8FC512BA3F}"/>
              </a:ext>
            </a:extLst>
          </p:cNvPr>
          <p:cNvSpPr txBox="1">
            <a:spLocks/>
          </p:cNvSpPr>
          <p:nvPr/>
        </p:nvSpPr>
        <p:spPr>
          <a:xfrm>
            <a:off x="1116018" y="2103243"/>
            <a:ext cx="7830565" cy="3969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  </a:t>
            </a:r>
            <a:r>
              <a:rPr lang="ko-KR" altLang="en-US" sz="2000" dirty="0"/>
              <a:t>안정적인 쇼핑몰 운영을 위한 아키텍처 구조 변경</a:t>
            </a:r>
            <a:endParaRPr lang="en-US" sz="2000" dirty="0"/>
          </a:p>
        </p:txBody>
      </p:sp>
      <p:sp>
        <p:nvSpPr>
          <p:cNvPr id="22" name="Text Placeholder 94">
            <a:extLst>
              <a:ext uri="{FF2B5EF4-FFF2-40B4-BE49-F238E27FC236}">
                <a16:creationId xmlns:a16="http://schemas.microsoft.com/office/drawing/2014/main" id="{85B383B8-E0B1-52FC-CB90-AE1464B303E8}"/>
              </a:ext>
            </a:extLst>
          </p:cNvPr>
          <p:cNvSpPr txBox="1">
            <a:spLocks/>
          </p:cNvSpPr>
          <p:nvPr/>
        </p:nvSpPr>
        <p:spPr>
          <a:xfrm>
            <a:off x="1116018" y="4357797"/>
            <a:ext cx="7830565" cy="3969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  </a:t>
            </a:r>
            <a:r>
              <a:rPr lang="ko-KR" altLang="en-US" sz="2000" dirty="0"/>
              <a:t>서비스와 인프라의 종속성으로 인한 제약 </a:t>
            </a:r>
            <a:endParaRPr lang="en-US" sz="2000" dirty="0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A1EC5179-1C05-7E32-B6C7-25487381A7CE}"/>
              </a:ext>
            </a:extLst>
          </p:cNvPr>
          <p:cNvSpPr txBox="1">
            <a:spLocks/>
          </p:cNvSpPr>
          <p:nvPr/>
        </p:nvSpPr>
        <p:spPr>
          <a:xfrm>
            <a:off x="11844528" y="6382510"/>
            <a:ext cx="566928" cy="3840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A01C0A-2BB6-49E7-91A3-DCB9F9F59583}" type="slidenum">
              <a:rPr lang="en-US" sz="1400" smtClean="0">
                <a:solidFill>
                  <a:schemeClr val="bg1"/>
                </a:solidFill>
              </a:rPr>
              <a:pPr/>
              <a:t>4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 Placeholder 94">
            <a:extLst>
              <a:ext uri="{FF2B5EF4-FFF2-40B4-BE49-F238E27FC236}">
                <a16:creationId xmlns:a16="http://schemas.microsoft.com/office/drawing/2014/main" id="{191721C8-80DC-EC01-EDA0-C3CAA7380E19}"/>
              </a:ext>
            </a:extLst>
          </p:cNvPr>
          <p:cNvSpPr txBox="1">
            <a:spLocks/>
          </p:cNvSpPr>
          <p:nvPr/>
        </p:nvSpPr>
        <p:spPr>
          <a:xfrm>
            <a:off x="1116018" y="5485074"/>
            <a:ext cx="7830565" cy="3969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  </a:t>
            </a:r>
            <a:r>
              <a:rPr lang="ko-KR" altLang="en-US" sz="2000" dirty="0"/>
              <a:t>대응 프로세스 부재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341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2470D0-CB4B-2D69-1CD0-D81234DB6A22}"/>
              </a:ext>
            </a:extLst>
          </p:cNvPr>
          <p:cNvSpPr/>
          <p:nvPr/>
        </p:nvSpPr>
        <p:spPr>
          <a:xfrm>
            <a:off x="7580558" y="392646"/>
            <a:ext cx="3640347" cy="6264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dirty="0"/>
              <a:t>고객 문제 상황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고객 시나리오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33BD7-8BA9-E3BF-148E-08217A846178}"/>
              </a:ext>
            </a:extLst>
          </p:cNvPr>
          <p:cNvSpPr/>
          <p:nvPr/>
        </p:nvSpPr>
        <p:spPr>
          <a:xfrm>
            <a:off x="724829" y="4958572"/>
            <a:ext cx="5092700" cy="1675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7D7275-1AD1-7BC5-FE06-3E5B29648FD1}"/>
              </a:ext>
            </a:extLst>
          </p:cNvPr>
          <p:cNvSpPr/>
          <p:nvPr/>
        </p:nvSpPr>
        <p:spPr>
          <a:xfrm>
            <a:off x="724829" y="4475151"/>
            <a:ext cx="5092700" cy="4834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F5AE-124A-8AEE-6DC6-5A3DACD6BA6B}"/>
              </a:ext>
            </a:extLst>
          </p:cNvPr>
          <p:cNvSpPr txBox="1"/>
          <p:nvPr/>
        </p:nvSpPr>
        <p:spPr>
          <a:xfrm>
            <a:off x="1667115" y="4543101"/>
            <a:ext cx="334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서비스와 인프라의 종속성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C02F3-1D4F-DEDF-6A72-D379ABECB30C}"/>
              </a:ext>
            </a:extLst>
          </p:cNvPr>
          <p:cNvSpPr txBox="1"/>
          <p:nvPr/>
        </p:nvSpPr>
        <p:spPr>
          <a:xfrm>
            <a:off x="724827" y="5092613"/>
            <a:ext cx="5070001" cy="114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서비스와 인프라 간의 강력한 종속성으로 인한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확장의 어려움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 인사이트에 따른 전략을 빠르게 적용시킬 수 없는 문제점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빠르게 변하는 시장 트렌드에 대비</a:t>
            </a:r>
            <a:r>
              <a:rPr lang="en-US" altLang="ko-KR" sz="1200" dirty="0"/>
              <a:t>, </a:t>
            </a:r>
            <a:r>
              <a:rPr lang="ko-KR" altLang="en-US" sz="1200" dirty="0"/>
              <a:t>대응이 어려움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F35C2A-5B15-272D-3BDE-8D4617AD747C}"/>
              </a:ext>
            </a:extLst>
          </p:cNvPr>
          <p:cNvSpPr/>
          <p:nvPr/>
        </p:nvSpPr>
        <p:spPr>
          <a:xfrm>
            <a:off x="6446658" y="4958572"/>
            <a:ext cx="5092700" cy="1675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72CC4E-E032-AE79-9F6B-E05B4E388707}"/>
              </a:ext>
            </a:extLst>
          </p:cNvPr>
          <p:cNvSpPr/>
          <p:nvPr/>
        </p:nvSpPr>
        <p:spPr>
          <a:xfrm>
            <a:off x="6446658" y="4475151"/>
            <a:ext cx="5092700" cy="4834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05BED1-D45E-01D0-3A04-0CAD818E13D8}"/>
              </a:ext>
            </a:extLst>
          </p:cNvPr>
          <p:cNvSpPr txBox="1"/>
          <p:nvPr/>
        </p:nvSpPr>
        <p:spPr>
          <a:xfrm>
            <a:off x="8087250" y="4543101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대응 프로세스 부재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C9C24-3021-C7D1-1A80-7F2C343BA6CB}"/>
              </a:ext>
            </a:extLst>
          </p:cNvPr>
          <p:cNvSpPr txBox="1"/>
          <p:nvPr/>
        </p:nvSpPr>
        <p:spPr>
          <a:xfrm>
            <a:off x="6446658" y="5092613"/>
            <a:ext cx="5070001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문제를 감지하는 모니터링 시스템 부재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서비스를 빠르게 적용할 시스템이 필요함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E1F05B-8593-7740-42DC-04487BD9FEBB}"/>
              </a:ext>
            </a:extLst>
          </p:cNvPr>
          <p:cNvSpPr/>
          <p:nvPr/>
        </p:nvSpPr>
        <p:spPr>
          <a:xfrm>
            <a:off x="724829" y="2316151"/>
            <a:ext cx="5092700" cy="1675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AFD039-B689-2BAA-A6C7-BB12D4E0FC99}"/>
              </a:ext>
            </a:extLst>
          </p:cNvPr>
          <p:cNvSpPr/>
          <p:nvPr/>
        </p:nvSpPr>
        <p:spPr>
          <a:xfrm>
            <a:off x="724829" y="1832730"/>
            <a:ext cx="5092700" cy="4834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9BF33-AF42-66DE-308B-5C63064D87C5}"/>
              </a:ext>
            </a:extLst>
          </p:cNvPr>
          <p:cNvSpPr txBox="1"/>
          <p:nvPr/>
        </p:nvSpPr>
        <p:spPr>
          <a:xfrm>
            <a:off x="1992723" y="1900680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아키텍처 구조로 인한 문제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7594EA-404C-BE30-FB59-4A6EC4BA8AA2}"/>
              </a:ext>
            </a:extLst>
          </p:cNvPr>
          <p:cNvSpPr txBox="1"/>
          <p:nvPr/>
        </p:nvSpPr>
        <p:spPr>
          <a:xfrm>
            <a:off x="724828" y="2450192"/>
            <a:ext cx="5070002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인터페이스와 로직이 합쳐진</a:t>
            </a:r>
            <a:r>
              <a:rPr lang="en-US" altLang="ko-KR" sz="1200" dirty="0"/>
              <a:t> </a:t>
            </a:r>
            <a:r>
              <a:rPr lang="ko-KR" altLang="en-US" sz="1200" dirty="0"/>
              <a:t>구조에 따른 시스템 중단 위험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트래픽 처리 단위 분리 필요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개발</a:t>
            </a:r>
            <a:r>
              <a:rPr lang="en-US" altLang="ko-KR" sz="1200" dirty="0"/>
              <a:t>,</a:t>
            </a:r>
            <a:r>
              <a:rPr lang="ko-KR" altLang="en-US" sz="1200" dirty="0"/>
              <a:t>유지보수에 있어 계층별 역할 분리 필요</a:t>
            </a:r>
            <a:endParaRPr lang="en-US" altLang="ko-KR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51BE59-D034-F8E7-CBDD-F8ABC1C831F0}"/>
              </a:ext>
            </a:extLst>
          </p:cNvPr>
          <p:cNvSpPr/>
          <p:nvPr/>
        </p:nvSpPr>
        <p:spPr>
          <a:xfrm>
            <a:off x="6446658" y="2316151"/>
            <a:ext cx="5092700" cy="1675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211038-023B-9912-9776-973A20FB2E4F}"/>
              </a:ext>
            </a:extLst>
          </p:cNvPr>
          <p:cNvSpPr/>
          <p:nvPr/>
        </p:nvSpPr>
        <p:spPr>
          <a:xfrm>
            <a:off x="6446658" y="1832730"/>
            <a:ext cx="5092700" cy="4834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09CA79-882B-C3FD-53A6-1A128FF837FD}"/>
              </a:ext>
            </a:extLst>
          </p:cNvPr>
          <p:cNvSpPr txBox="1"/>
          <p:nvPr/>
        </p:nvSpPr>
        <p:spPr>
          <a:xfrm>
            <a:off x="7667169" y="1900680"/>
            <a:ext cx="265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분석 인프라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04B648-FCFB-1C78-3023-95FCD0C0E432}"/>
              </a:ext>
            </a:extLst>
          </p:cNvPr>
          <p:cNvSpPr txBox="1"/>
          <p:nvPr/>
        </p:nvSpPr>
        <p:spPr>
          <a:xfrm>
            <a:off x="6446658" y="2450192"/>
            <a:ext cx="5092699" cy="114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 통합 시스템 부족으로 인한 데이터 중복</a:t>
            </a:r>
            <a:r>
              <a:rPr lang="en-US" altLang="ko-KR" sz="1200" dirty="0"/>
              <a:t>, </a:t>
            </a:r>
            <a:r>
              <a:rPr lang="ko-KR" altLang="en-US" sz="1200" dirty="0"/>
              <a:t>불일치 문제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분석 도구 및 인프라 부족으로 인사이트 도출이 제한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증가하는 데이터 양으로 인한 데이터 처리 속도 저하</a:t>
            </a:r>
            <a:r>
              <a:rPr lang="en-US" altLang="ko-KR" sz="1200" dirty="0"/>
              <a:t>, </a:t>
            </a:r>
            <a:r>
              <a:rPr lang="ko-KR" altLang="en-US" sz="1200" dirty="0"/>
              <a:t>운영 비효율 발생</a:t>
            </a:r>
            <a:endParaRPr lang="en-US" altLang="ko-KR" sz="1200" dirty="0"/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9FDCC2A6-BB24-BF94-FD70-1750B08D0F0A}"/>
              </a:ext>
            </a:extLst>
          </p:cNvPr>
          <p:cNvSpPr txBox="1">
            <a:spLocks/>
          </p:cNvSpPr>
          <p:nvPr/>
        </p:nvSpPr>
        <p:spPr>
          <a:xfrm>
            <a:off x="11844528" y="6382510"/>
            <a:ext cx="566928" cy="3840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A01C0A-2BB6-49E7-91A3-DCB9F9F59583}" type="slidenum">
              <a:rPr lang="en-US" sz="1400" smtClean="0">
                <a:solidFill>
                  <a:schemeClr val="bg1"/>
                </a:solidFill>
              </a:rPr>
              <a:pPr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6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799" y="2254369"/>
            <a:ext cx="3914586" cy="746101"/>
          </a:xfrm>
        </p:spPr>
        <p:txBody>
          <a:bodyPr/>
          <a:lstStyle/>
          <a:p>
            <a:r>
              <a:rPr lang="ko-KR" altLang="en-US" dirty="0"/>
              <a:t>프로젝트 개요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191865"/>
            <a:ext cx="3979653" cy="6196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프로젝트 목표</a:t>
            </a:r>
            <a:endParaRPr lang="en-US" sz="2800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3AEFCC"/>
                </a:solidFill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843B2A1-97AA-E448-4BC7-6FC452E92EAC}"/>
              </a:ext>
            </a:extLst>
          </p:cNvPr>
          <p:cNvSpPr txBox="1">
            <a:spLocks/>
          </p:cNvSpPr>
          <p:nvPr/>
        </p:nvSpPr>
        <p:spPr>
          <a:xfrm>
            <a:off x="6095999" y="4002918"/>
            <a:ext cx="3914585" cy="619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프로젝트 진행 계획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E2B5F-3A1A-F08D-7DEA-075FC5E89B9B}"/>
              </a:ext>
            </a:extLst>
          </p:cNvPr>
          <p:cNvSpPr txBox="1"/>
          <p:nvPr/>
        </p:nvSpPr>
        <p:spPr>
          <a:xfrm>
            <a:off x="5244800" y="2354139"/>
            <a:ext cx="62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</a:t>
            </a:r>
            <a:endParaRPr lang="ko-KR" altLang="en-US" sz="3600" b="1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F9CABD8-188D-E211-8B2A-FE08A9BB0F6C}"/>
              </a:ext>
            </a:extLst>
          </p:cNvPr>
          <p:cNvSpPr txBox="1">
            <a:spLocks/>
          </p:cNvSpPr>
          <p:nvPr/>
        </p:nvSpPr>
        <p:spPr>
          <a:xfrm>
            <a:off x="6095999" y="4813971"/>
            <a:ext cx="3914585" cy="619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프로젝트 기대 효과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5124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dirty="0"/>
              <a:t>프로젝트 목표</a:t>
            </a:r>
            <a:endParaRPr lang="en-US" sz="2400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EC5E68-7AF8-2C7A-5DA7-457487AEA77C}"/>
              </a:ext>
            </a:extLst>
          </p:cNvPr>
          <p:cNvSpPr/>
          <p:nvPr/>
        </p:nvSpPr>
        <p:spPr>
          <a:xfrm>
            <a:off x="1056909" y="1927529"/>
            <a:ext cx="5040000" cy="226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F3553B-DEE8-427A-06E0-6168703FFC34}"/>
              </a:ext>
            </a:extLst>
          </p:cNvPr>
          <p:cNvSpPr/>
          <p:nvPr/>
        </p:nvSpPr>
        <p:spPr>
          <a:xfrm>
            <a:off x="6092950" y="1927529"/>
            <a:ext cx="5040000" cy="226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D1D78B-072B-3BA1-BB8B-D8AD946A8300}"/>
              </a:ext>
            </a:extLst>
          </p:cNvPr>
          <p:cNvSpPr/>
          <p:nvPr/>
        </p:nvSpPr>
        <p:spPr>
          <a:xfrm>
            <a:off x="1056910" y="4194621"/>
            <a:ext cx="5040000" cy="226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5C0DC7-003A-CF28-CBAE-88F5CB1EA36C}"/>
              </a:ext>
            </a:extLst>
          </p:cNvPr>
          <p:cNvSpPr/>
          <p:nvPr/>
        </p:nvSpPr>
        <p:spPr>
          <a:xfrm>
            <a:off x="6095090" y="41946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14711-D16E-E37D-7178-A3F37C2367D7}"/>
              </a:ext>
            </a:extLst>
          </p:cNvPr>
          <p:cNvSpPr txBox="1"/>
          <p:nvPr/>
        </p:nvSpPr>
        <p:spPr>
          <a:xfrm>
            <a:off x="1892414" y="2413302"/>
            <a:ext cx="3368988" cy="1295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인터페이스와 로직 계층 분리</a:t>
            </a:r>
            <a:endParaRPr lang="en-US" altLang="ko-KR" sz="1600" dirty="0"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백업을 통한 위험 방지</a:t>
            </a:r>
            <a:endParaRPr lang="en-US" altLang="ko-KR" sz="1600" dirty="0"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컨테이너 환경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3644A-6A05-4FF7-F6F3-5C747F8F93F0}"/>
              </a:ext>
            </a:extLst>
          </p:cNvPr>
          <p:cNvSpPr txBox="1"/>
          <p:nvPr/>
        </p:nvSpPr>
        <p:spPr>
          <a:xfrm>
            <a:off x="6243745" y="2567910"/>
            <a:ext cx="4738408" cy="8769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적절한 인사이트 도출 및 대시보드 구성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데이터 분석 워크플로우 구축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0BE3C-7E56-4504-8C2A-7683FFD061B2}"/>
              </a:ext>
            </a:extLst>
          </p:cNvPr>
          <p:cNvSpPr txBox="1"/>
          <p:nvPr/>
        </p:nvSpPr>
        <p:spPr>
          <a:xfrm>
            <a:off x="1768031" y="4798057"/>
            <a:ext cx="3617755" cy="8789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고가용성 및 안정성을 확보할 수 있는 클라우드 환경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725E9-CE67-9ED1-2B6D-2F0FFD1A89FE}"/>
              </a:ext>
            </a:extLst>
          </p:cNvPr>
          <p:cNvSpPr txBox="1"/>
          <p:nvPr/>
        </p:nvSpPr>
        <p:spPr>
          <a:xfrm>
            <a:off x="6572164" y="4832884"/>
            <a:ext cx="4272620" cy="8711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빠르게 대응할 수 있는 모니터링 시스템 구축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CI/CD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를 통한 빠른 개선 프로세스 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FC635-4BE0-73B7-FA2B-5E137D477A18}"/>
              </a:ext>
            </a:extLst>
          </p:cNvPr>
          <p:cNvSpPr txBox="1"/>
          <p:nvPr/>
        </p:nvSpPr>
        <p:spPr>
          <a:xfrm>
            <a:off x="4162425" y="3808949"/>
            <a:ext cx="192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쇼핑몰 인프라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34E2E-D446-6EB6-D460-81804CA4C395}"/>
              </a:ext>
            </a:extLst>
          </p:cNvPr>
          <p:cNvSpPr txBox="1"/>
          <p:nvPr/>
        </p:nvSpPr>
        <p:spPr>
          <a:xfrm>
            <a:off x="6099049" y="3824579"/>
            <a:ext cx="217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25000"/>
                  </a:schemeClr>
                </a:solidFill>
              </a:rPr>
              <a:t>데이터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A7766B-1639-BBCC-1C18-1718ECC6CD71}"/>
              </a:ext>
            </a:extLst>
          </p:cNvPr>
          <p:cNvSpPr txBox="1"/>
          <p:nvPr/>
        </p:nvSpPr>
        <p:spPr>
          <a:xfrm>
            <a:off x="4152546" y="4197192"/>
            <a:ext cx="194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클라우드 환경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1E9588-C75D-2F21-7B84-A2D40055D8F4}"/>
              </a:ext>
            </a:extLst>
          </p:cNvPr>
          <p:cNvSpPr txBox="1"/>
          <p:nvPr/>
        </p:nvSpPr>
        <p:spPr>
          <a:xfrm>
            <a:off x="6099050" y="4197192"/>
            <a:ext cx="21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25000"/>
                  </a:schemeClr>
                </a:solidFill>
              </a:rPr>
              <a:t>대응 프로세스</a:t>
            </a:r>
          </a:p>
        </p:txBody>
      </p:sp>
    </p:spTree>
    <p:extLst>
      <p:ext uri="{BB962C8B-B14F-4D97-AF65-F5344CB8AC3E}">
        <p14:creationId xmlns:p14="http://schemas.microsoft.com/office/powerpoint/2010/main" val="82328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06795885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altLang="ko-KR" sz="2800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JUNE</a:t>
                      </a:r>
                    </a:p>
                    <a:p>
                      <a:r>
                        <a:rPr lang="en-US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20</a:t>
                      </a:r>
                      <a:r>
                        <a:rPr lang="en-US" altLang="ko-KR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24</a:t>
                      </a:r>
                      <a:endParaRPr lang="en-US" b="1" i="0" spc="300" dirty="0">
                        <a:latin typeface="+mn-ea"/>
                        <a:ea typeface="+mn-ea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i="0" dirty="0">
                          <a:latin typeface="+mn-ea"/>
                          <a:ea typeface="+mn-ea"/>
                        </a:rPr>
                        <a:t>시스템 최종 점검</a:t>
                      </a:r>
                      <a:endParaRPr lang="en-US" sz="16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altLang="ko-KR" sz="2800" b="1" i="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JUNE</a:t>
                      </a:r>
                      <a:r>
                        <a:rPr lang="en-US" sz="3600" b="1" i="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20</a:t>
                      </a:r>
                      <a:r>
                        <a:rPr lang="en-US" altLang="ko-KR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24</a:t>
                      </a:r>
                      <a:endParaRPr lang="en-US" b="1" i="0" spc="300" dirty="0">
                        <a:latin typeface="+mn-ea"/>
                        <a:ea typeface="+mn-ea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백업 구축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및 보안 환경 구축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데이터 수집 환경 구축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altLang="ko-KR" sz="2800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MAY</a:t>
                      </a:r>
                      <a:r>
                        <a:rPr lang="en-US" sz="3600" b="1" i="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20</a:t>
                      </a:r>
                      <a:r>
                        <a:rPr lang="en-US" altLang="ko-KR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24</a:t>
                      </a:r>
                      <a:endParaRPr lang="en-US" b="1" i="0" dirty="0">
                        <a:latin typeface="+mn-ea"/>
                        <a:ea typeface="+mn-ea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latin typeface="+mn-ea"/>
                          <a:ea typeface="+mn-ea"/>
                        </a:rPr>
                        <a:t>CI/CD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환경 구축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데이터 분석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모니터링 구축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altLang="ko-KR" sz="2800" b="1" i="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MAY</a:t>
                      </a:r>
                    </a:p>
                    <a:p>
                      <a:r>
                        <a:rPr lang="en-US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20</a:t>
                      </a:r>
                      <a:r>
                        <a:rPr lang="en-US" altLang="ko-KR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24</a:t>
                      </a:r>
                      <a:endParaRPr lang="en-US" b="1" i="0" spc="300" dirty="0">
                        <a:latin typeface="+mn-ea"/>
                        <a:ea typeface="+mn-ea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i="0" dirty="0">
                          <a:latin typeface="+mn-ea"/>
                          <a:ea typeface="+mn-ea"/>
                        </a:rPr>
                        <a:t>기본 아키텍처</a:t>
                      </a:r>
                      <a:r>
                        <a:rPr lang="en-US" sz="1600" b="0" i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dirty="0">
                          <a:latin typeface="+mn-ea"/>
                          <a:ea typeface="+mn-ea"/>
                        </a:rPr>
                        <a:t>구축</a:t>
                      </a:r>
                      <a:endParaRPr lang="en-US" altLang="ko-KR" sz="1600" b="0" i="0" dirty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i="0" dirty="0">
                          <a:latin typeface="+mn-ea"/>
                          <a:ea typeface="+mn-ea"/>
                        </a:rPr>
                        <a:t>데이터 인프라 설계 및 구축</a:t>
                      </a:r>
                      <a:endParaRPr 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altLang="ko-KR" sz="2800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APRIL</a:t>
                      </a:r>
                      <a:r>
                        <a:rPr lang="en-US" b="1" i="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20</a:t>
                      </a:r>
                      <a:r>
                        <a:rPr lang="en-US" altLang="ko-KR" b="1" i="0" spc="300" dirty="0">
                          <a:latin typeface="+mn-ea"/>
                          <a:ea typeface="+mn-ea"/>
                          <a:cs typeface="Arial Black" panose="020B0604020202020204" pitchFamily="34" charset="0"/>
                        </a:rPr>
                        <a:t>24</a:t>
                      </a:r>
                      <a:endParaRPr lang="en-US" b="1" i="0" spc="300" dirty="0">
                        <a:latin typeface="+mn-ea"/>
                        <a:ea typeface="+mn-ea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요구 사항 분석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기본 아키텍처 설계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DEB8174-8040-63C0-F2CC-21346CCA0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7D87E-353E-540A-98A1-A80334D151CC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DC642-4104-C38C-0CC3-002D91742D34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2" name="Text Placeholder 90">
            <a:extLst>
              <a:ext uri="{FF2B5EF4-FFF2-40B4-BE49-F238E27FC236}">
                <a16:creationId xmlns:a16="http://schemas.microsoft.com/office/drawing/2014/main" id="{600BF981-BCA6-F4BB-F6D1-0DFC20173BD1}"/>
              </a:ext>
            </a:extLst>
          </p:cNvPr>
          <p:cNvSpPr txBox="1">
            <a:spLocks/>
          </p:cNvSpPr>
          <p:nvPr/>
        </p:nvSpPr>
        <p:spPr>
          <a:xfrm>
            <a:off x="663146" y="996905"/>
            <a:ext cx="5753520" cy="5869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프로젝트 진행 계획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7CF7DBD7-E3CE-166E-A963-29AF93DB0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80711" y="-270060"/>
            <a:ext cx="1129624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8913" y="1122936"/>
            <a:ext cx="5753520" cy="396959"/>
          </a:xfrm>
        </p:spPr>
        <p:txBody>
          <a:bodyPr/>
          <a:lstStyle/>
          <a:p>
            <a:r>
              <a:rPr lang="ko-KR" altLang="en-US" sz="2400" dirty="0"/>
              <a:t>프로젝트 기대 효과</a:t>
            </a:r>
            <a:endParaRPr lang="en-US" sz="2400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D93F4-04A7-4BEE-229B-A8E8E7BFF97B}"/>
              </a:ext>
            </a:extLst>
          </p:cNvPr>
          <p:cNvSpPr txBox="1"/>
          <p:nvPr/>
        </p:nvSpPr>
        <p:spPr>
          <a:xfrm>
            <a:off x="236677" y="164548"/>
            <a:ext cx="62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9F8BD-CF96-0A97-B0F7-C2EB6531E663}"/>
              </a:ext>
            </a:extLst>
          </p:cNvPr>
          <p:cNvSpPr txBox="1"/>
          <p:nvPr/>
        </p:nvSpPr>
        <p:spPr>
          <a:xfrm>
            <a:off x="748913" y="164547"/>
            <a:ext cx="266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295CF6-8D34-9C71-C5EE-126B0C975FBB}"/>
              </a:ext>
            </a:extLst>
          </p:cNvPr>
          <p:cNvSpPr/>
          <p:nvPr/>
        </p:nvSpPr>
        <p:spPr>
          <a:xfrm>
            <a:off x="4620855" y="2912380"/>
            <a:ext cx="2403560" cy="24035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효과적인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인사이트 도출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EA7C9EC-B804-B397-4F8E-86169CA2B808}"/>
              </a:ext>
            </a:extLst>
          </p:cNvPr>
          <p:cNvSpPr/>
          <p:nvPr/>
        </p:nvSpPr>
        <p:spPr>
          <a:xfrm>
            <a:off x="1445138" y="2901615"/>
            <a:ext cx="2403560" cy="2403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안정적 인프라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운영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C393A85-13E9-EAC3-1752-6FF9E6D1EA6B}"/>
              </a:ext>
            </a:extLst>
          </p:cNvPr>
          <p:cNvSpPr/>
          <p:nvPr/>
        </p:nvSpPr>
        <p:spPr>
          <a:xfrm>
            <a:off x="7796572" y="2912380"/>
            <a:ext cx="2403560" cy="24035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빠른 시장 대응력</a:t>
            </a:r>
          </a:p>
        </p:txBody>
      </p:sp>
    </p:spTree>
    <p:extLst>
      <p:ext uri="{BB962C8B-B14F-4D97-AF65-F5344CB8AC3E}">
        <p14:creationId xmlns:p14="http://schemas.microsoft.com/office/powerpoint/2010/main" val="339875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사용자 지정 1">
      <a:majorFont>
        <a:latin typeface="맑은 고딕"/>
        <a:ea typeface=""/>
        <a:cs typeface=""/>
      </a:majorFont>
      <a:minorFont>
        <a:latin typeface="맑은 고딕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679</Words>
  <Application>Microsoft Office PowerPoint</Application>
  <PresentationFormat>와이드스크린</PresentationFormat>
  <Paragraphs>261</Paragraphs>
  <Slides>29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Avenir Next LT Pro (본문)</vt:lpstr>
      <vt:lpstr>맑은 고딕</vt:lpstr>
      <vt:lpstr>Arial</vt:lpstr>
      <vt:lpstr>Avenir Next LT Pro</vt:lpstr>
      <vt:lpstr>Calibri</vt:lpstr>
      <vt:lpstr>Office Theme</vt:lpstr>
      <vt:lpstr>의류 쇼핑몰 데이터 인프라 구축</vt:lpstr>
      <vt:lpstr>AGENDA</vt:lpstr>
      <vt:lpstr>고객 시나리오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프로젝트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2022-06-22T01:27:02Z</dcterms:created>
  <dcterms:modified xsi:type="dcterms:W3CDTF">2024-05-27T00:04:30Z</dcterms:modified>
</cp:coreProperties>
</file>